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5071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98905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95436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1289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365133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157979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33067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9674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57372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272005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05ED0E-9763-4576-A474-82F64E483E3B}"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030BDA-4626-4EF5-9F47-1C4DE86C7179}" type="slidenum">
              <a:rPr lang="en-GB" smtClean="0"/>
              <a:t>‹#›</a:t>
            </a:fld>
            <a:endParaRPr lang="en-GB" dirty="0"/>
          </a:p>
        </p:txBody>
      </p:sp>
    </p:spTree>
    <p:extLst>
      <p:ext uri="{BB962C8B-B14F-4D97-AF65-F5344CB8AC3E}">
        <p14:creationId xmlns:p14="http://schemas.microsoft.com/office/powerpoint/2010/main" val="12620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ED0E-9763-4576-A474-82F64E483E3B}" type="datetimeFigureOut">
              <a:rPr lang="en-GB" smtClean="0"/>
              <a:t>25/06/2021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0BDA-4626-4EF5-9F47-1C4DE86C7179}" type="slidenum">
              <a:rPr lang="en-GB" smtClean="0"/>
              <a:t>‹#›</a:t>
            </a:fld>
            <a:endParaRPr lang="en-GB" dirty="0"/>
          </a:p>
        </p:txBody>
      </p:sp>
    </p:spTree>
    <p:extLst>
      <p:ext uri="{BB962C8B-B14F-4D97-AF65-F5344CB8AC3E}">
        <p14:creationId xmlns:p14="http://schemas.microsoft.com/office/powerpoint/2010/main" val="9939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38" y="2861"/>
            <a:ext cx="7884543" cy="830997"/>
          </a:xfrm>
          <a:prstGeom prst="rect">
            <a:avLst/>
          </a:prstGeom>
          <a:noFill/>
        </p:spPr>
        <p:txBody>
          <a:bodyPr wrap="square" rtlCol="0">
            <a:spAutoFit/>
          </a:bodyPr>
          <a:lstStyle/>
          <a:p>
            <a:r>
              <a:rPr lang="en-GB" sz="2400" dirty="0" smtClean="0"/>
              <a:t>A Level Physics</a:t>
            </a:r>
          </a:p>
          <a:p>
            <a:r>
              <a:rPr lang="en-GB" sz="2400" dirty="0" smtClean="0"/>
              <a:t>Mr McConville, Mr McAleese, Mrs Bayford</a:t>
            </a:r>
            <a:endParaRPr lang="en-GB" sz="2400" dirty="0"/>
          </a:p>
        </p:txBody>
      </p:sp>
      <p:sp>
        <p:nvSpPr>
          <p:cNvPr id="5" name="Rectangle 4"/>
          <p:cNvSpPr/>
          <p:nvPr/>
        </p:nvSpPr>
        <p:spPr>
          <a:xfrm>
            <a:off x="77638" y="850090"/>
            <a:ext cx="6096000" cy="3062377"/>
          </a:xfrm>
          <a:prstGeom prst="rect">
            <a:avLst/>
          </a:prstGeom>
        </p:spPr>
        <p:txBody>
          <a:bodyPr>
            <a:spAutoFit/>
          </a:bodyPr>
          <a:lstStyle/>
          <a:p>
            <a:pPr>
              <a:spcBef>
                <a:spcPts val="600"/>
              </a:spcBef>
            </a:pPr>
            <a:r>
              <a:rPr lang="en-GB" sz="1200" dirty="0" smtClean="0"/>
              <a:t>Physics </a:t>
            </a:r>
            <a:r>
              <a:rPr lang="en-GB" sz="1200" dirty="0"/>
              <a:t>is </a:t>
            </a:r>
            <a:r>
              <a:rPr lang="en-GB" sz="1200" dirty="0" smtClean="0"/>
              <a:t>increasingly </a:t>
            </a:r>
            <a:r>
              <a:rPr lang="en-GB" sz="1200" dirty="0"/>
              <a:t>popular at Angmering and is a key subject for lots of STEM </a:t>
            </a:r>
            <a:r>
              <a:rPr lang="en-GB" sz="1200" dirty="0" smtClean="0"/>
              <a:t>careers; </a:t>
            </a:r>
            <a:r>
              <a:rPr lang="en-GB" sz="1200" dirty="0"/>
              <a:t>particularly in </a:t>
            </a:r>
            <a:r>
              <a:rPr lang="en-GB" sz="1200" dirty="0" smtClean="0"/>
              <a:t>engineering, architecture and design, medicine, careers in the energy sector, the aeronautical and automotive industries, electronics and many more.</a:t>
            </a:r>
            <a:endParaRPr lang="en-GB" sz="1200" b="0" dirty="0" smtClean="0">
              <a:effectLst/>
            </a:endParaRPr>
          </a:p>
          <a:p>
            <a:pPr>
              <a:spcBef>
                <a:spcPts val="600"/>
              </a:spcBef>
            </a:pPr>
            <a:r>
              <a:rPr lang="en-GB" sz="1200" dirty="0" smtClean="0"/>
              <a:t>At Angmering we follow the EDEXCEL Concept led approach, through which you will cover topics about mechanics and dynamics, electrical circuits, materials and fluids dynamics, waves and the particle nature of light, magnetic and electrical fields, nuclear physics, quantum physics, astrophysics and cosmology, across the 2 year course. </a:t>
            </a:r>
            <a:endParaRPr lang="en-GB" sz="1200" b="0" dirty="0" smtClean="0">
              <a:effectLst/>
            </a:endParaRPr>
          </a:p>
          <a:p>
            <a:pPr>
              <a:spcBef>
                <a:spcPts val="600"/>
              </a:spcBef>
            </a:pPr>
            <a:r>
              <a:rPr lang="en-GB" sz="1200" dirty="0" smtClean="0"/>
              <a:t>In addition to the curriculum content, there is also a strong focus on practical work, problem solving and the application of mathematical and analytical skills to investigate and draw conclusions about the physical universe; these are transferrable skills and as such are highly valued in other fields such as business and finance. </a:t>
            </a:r>
            <a:endParaRPr lang="en-GB" sz="1200" b="0" dirty="0" smtClean="0">
              <a:effectLst/>
            </a:endParaRPr>
          </a:p>
          <a:p>
            <a:pPr>
              <a:spcBef>
                <a:spcPts val="600"/>
              </a:spcBef>
            </a:pPr>
            <a:r>
              <a:rPr lang="en-GB" sz="1200" b="1" dirty="0">
                <a:effectLst>
                  <a:outerShdw blurRad="38100" dist="38100" dir="2700000" algn="tl">
                    <a:srgbClr val="000000">
                      <a:alpha val="43137"/>
                    </a:srgbClr>
                  </a:outerShdw>
                </a:effectLst>
              </a:rPr>
              <a:t>Entry Criteria for A Level </a:t>
            </a:r>
            <a:r>
              <a:rPr lang="en-GB" sz="1200" b="1" dirty="0" smtClean="0">
                <a:effectLst>
                  <a:outerShdw blurRad="38100" dist="38100" dir="2700000" algn="tl">
                    <a:srgbClr val="000000">
                      <a:alpha val="43137"/>
                    </a:srgbClr>
                  </a:outerShdw>
                </a:effectLst>
              </a:rPr>
              <a:t>Physics:</a:t>
            </a:r>
          </a:p>
          <a:p>
            <a:pPr>
              <a:spcBef>
                <a:spcPts val="600"/>
              </a:spcBef>
            </a:pPr>
            <a:r>
              <a:rPr lang="en-GB" sz="1200" dirty="0" smtClean="0">
                <a:solidFill>
                  <a:srgbClr val="2E75B5"/>
                </a:solidFill>
              </a:rPr>
              <a:t>Grade </a:t>
            </a:r>
            <a:r>
              <a:rPr lang="en-GB" sz="1200" dirty="0">
                <a:solidFill>
                  <a:srgbClr val="2E75B5"/>
                </a:solidFill>
              </a:rPr>
              <a:t>6 or above in </a:t>
            </a:r>
            <a:r>
              <a:rPr lang="en-GB" sz="1200" dirty="0" smtClean="0">
                <a:solidFill>
                  <a:srgbClr val="2E75B5"/>
                </a:solidFill>
              </a:rPr>
              <a:t>Science </a:t>
            </a:r>
            <a:r>
              <a:rPr lang="en-GB" sz="1200" dirty="0" smtClean="0">
                <a:solidFill>
                  <a:srgbClr val="2E75B5"/>
                </a:solidFill>
              </a:rPr>
              <a:t>or Physics</a:t>
            </a:r>
            <a:endParaRPr lang="en-GB" sz="1200" b="0" dirty="0" smtClean="0">
              <a:effectLst/>
            </a:endParaRPr>
          </a:p>
          <a:p>
            <a:pPr>
              <a:spcBef>
                <a:spcPts val="600"/>
              </a:spcBef>
            </a:pPr>
            <a:r>
              <a:rPr lang="en-GB" sz="1200" dirty="0">
                <a:solidFill>
                  <a:srgbClr val="2E75B5"/>
                </a:solidFill>
              </a:rPr>
              <a:t>Grade 6 or above in </a:t>
            </a:r>
            <a:r>
              <a:rPr lang="en-GB" sz="1200" dirty="0" smtClean="0">
                <a:solidFill>
                  <a:srgbClr val="2E75B5"/>
                </a:solidFill>
              </a:rPr>
              <a:t>Maths</a:t>
            </a:r>
            <a:endParaRPr lang="en-GB" sz="1200" b="0" dirty="0" smtClean="0">
              <a:effectLst/>
            </a:endParaRPr>
          </a:p>
        </p:txBody>
      </p:sp>
      <p:pic>
        <p:nvPicPr>
          <p:cNvPr id="7" name="Picture 6" descr="GIF plasma globe - animated GIF on GIFER">
            <a:extLst>
              <a:ext uri="{FF2B5EF4-FFF2-40B4-BE49-F238E27FC236}">
                <a16:creationId xmlns:a16="http://schemas.microsoft.com/office/drawing/2014/main" id="{15726A15-BF65-4BDE-881D-1D2768E7C8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05856" y="1111656"/>
            <a:ext cx="4488850" cy="33849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tandard model of particle physics' Poster by Florian Winkler in 2020 |  Physics, Physics poster, Particles"/>
          <p:cNvPicPr>
            <a:picLocks noChangeAspect="1" noChangeArrowheads="1"/>
          </p:cNvPicPr>
          <p:nvPr/>
        </p:nvPicPr>
        <p:blipFill rotWithShape="1">
          <a:blip r:embed="rId3">
            <a:extLst>
              <a:ext uri="{28A0092B-C50C-407E-A947-70E740481C1C}">
                <a14:useLocalDpi xmlns:a14="http://schemas.microsoft.com/office/drawing/2010/main" val="0"/>
              </a:ext>
            </a:extLst>
          </a:blip>
          <a:srcRect l="16378" t="13114" r="16521" b="30272"/>
          <a:stretch/>
        </p:blipFill>
        <p:spPr bwMode="auto">
          <a:xfrm>
            <a:off x="6905856" y="3985707"/>
            <a:ext cx="4488850" cy="2724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9781447991182: Edexcel AS/A level Physics Student Book 1 + ActiveBook ( Edexcel GCE Science 2015) - AbeBooks - Hudson, Miles: 14479911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00860">
            <a:off x="10701480" y="3563089"/>
            <a:ext cx="1537945" cy="21379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evel Physics: Edexcel Year 1 &amp; 2 Complete Revision &amp; Practice with  Online Edition | CGP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69202">
            <a:off x="4585091" y="3085597"/>
            <a:ext cx="1539385" cy="21768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ysics | CGP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42341">
            <a:off x="5522182" y="4046530"/>
            <a:ext cx="1564089" cy="2212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638" y="4023771"/>
            <a:ext cx="4790598" cy="2431435"/>
          </a:xfrm>
          <a:prstGeom prst="rect">
            <a:avLst/>
          </a:prstGeom>
        </p:spPr>
        <p:txBody>
          <a:bodyPr wrap="square">
            <a:spAutoFit/>
          </a:bodyPr>
          <a:lstStyle/>
          <a:p>
            <a:pPr>
              <a:spcBef>
                <a:spcPts val="600"/>
              </a:spcBef>
            </a:pPr>
            <a:r>
              <a:rPr lang="en-GB" sz="1200" b="1" dirty="0">
                <a:effectLst>
                  <a:outerShdw blurRad="38100" dist="38100" dir="2700000" algn="tl">
                    <a:srgbClr val="000000">
                      <a:alpha val="43137"/>
                    </a:srgbClr>
                  </a:outerShdw>
                </a:effectLst>
              </a:rPr>
              <a:t>Resources:</a:t>
            </a:r>
          </a:p>
          <a:p>
            <a:pPr>
              <a:spcBef>
                <a:spcPts val="600"/>
              </a:spcBef>
            </a:pPr>
            <a:r>
              <a:rPr lang="en-GB" sz="1200" dirty="0">
                <a:solidFill>
                  <a:srgbClr val="C55A11"/>
                </a:solidFill>
              </a:rPr>
              <a:t>All students are provided with a long term loan text </a:t>
            </a:r>
            <a:r>
              <a:rPr lang="en-GB" sz="1200" dirty="0" smtClean="0">
                <a:solidFill>
                  <a:srgbClr val="C55A11"/>
                </a:solidFill>
              </a:rPr>
              <a:t>book, </a:t>
            </a:r>
            <a:r>
              <a:rPr lang="en-GB" sz="1200" dirty="0">
                <a:solidFill>
                  <a:srgbClr val="C55A11"/>
                </a:solidFill>
              </a:rPr>
              <a:t>and revision guides and work books are sold at discount via Parent Pay.</a:t>
            </a:r>
            <a:endParaRPr lang="en-GB" sz="1200" dirty="0"/>
          </a:p>
          <a:p>
            <a:pPr>
              <a:spcBef>
                <a:spcPts val="600"/>
              </a:spcBef>
            </a:pPr>
            <a:r>
              <a:rPr lang="en-GB" sz="1200" b="1" dirty="0" smtClean="0">
                <a:effectLst>
                  <a:outerShdw blurRad="38100" dist="38100" dir="2700000" algn="tl">
                    <a:srgbClr val="000000">
                      <a:alpha val="43137"/>
                    </a:srgbClr>
                  </a:outerShdw>
                </a:effectLst>
              </a:rPr>
              <a:t>Teaching:</a:t>
            </a:r>
            <a:endParaRPr lang="en-GB" sz="1200" b="1" dirty="0">
              <a:effectLst>
                <a:outerShdw blurRad="38100" dist="38100" dir="2700000" algn="tl">
                  <a:srgbClr val="000000">
                    <a:alpha val="43137"/>
                  </a:srgbClr>
                </a:outerShdw>
              </a:effectLst>
            </a:endParaRPr>
          </a:p>
          <a:p>
            <a:pPr>
              <a:spcBef>
                <a:spcPts val="600"/>
              </a:spcBef>
            </a:pPr>
            <a:r>
              <a:rPr lang="en-GB" sz="1200" dirty="0">
                <a:solidFill>
                  <a:srgbClr val="000000"/>
                </a:solidFill>
              </a:rPr>
              <a:t>Students in Year 12 receive 9 hours per fortnight of direct instruction and are expected to complete 4 hours of independent learning. In Year 13 students receive 8 hours per fortnight of direct instruction and are expected to work and revise independently for a minimum of 4 hours per week.</a:t>
            </a:r>
            <a:endParaRPr lang="en-GB" sz="1200" dirty="0"/>
          </a:p>
          <a:p>
            <a:pPr>
              <a:spcBef>
                <a:spcPts val="600"/>
              </a:spcBef>
            </a:pPr>
            <a:r>
              <a:rPr lang="en-GB" sz="1200" dirty="0">
                <a:solidFill>
                  <a:srgbClr val="000000"/>
                </a:solidFill>
              </a:rPr>
              <a:t>Lessons include theory and practical work and cover the skills required to pass the Assessed Practical element of the course.</a:t>
            </a:r>
            <a:endParaRPr lang="en-GB" sz="1200" dirty="0"/>
          </a:p>
        </p:txBody>
      </p:sp>
      <p:pic>
        <p:nvPicPr>
          <p:cNvPr id="1040" name="Picture 16" descr="Natural Sciences specialising in Chemistry, Mathematics or Physics (BSc) -  Undergraduate, University of Yo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5856" y="133926"/>
            <a:ext cx="4488849" cy="1432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excel AS and A level Physics 2015 | Pearson qualifica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01841">
            <a:off x="10427107" y="1181983"/>
            <a:ext cx="1523838" cy="2160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vanced Physics For You (Advanced for You): Amazon.co.uk: Johnson, Keith,  Hewett, Simmone, Holt, Sue, Miller, John: 9781408527375: Book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517116">
            <a:off x="6149001" y="316860"/>
            <a:ext cx="1522868" cy="215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93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293</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McAleese</dc:creator>
  <cp:lastModifiedBy>Joe McAleese</cp:lastModifiedBy>
  <cp:revision>7</cp:revision>
  <dcterms:created xsi:type="dcterms:W3CDTF">2020-11-13T12:37:54Z</dcterms:created>
  <dcterms:modified xsi:type="dcterms:W3CDTF">2021-06-25T07:15:53Z</dcterms:modified>
</cp:coreProperties>
</file>