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>
            <a:spLocks noGrp="1"/>
          </p:cNvSpPr>
          <p:nvPr>
            <p:ph type="title"/>
          </p:nvPr>
        </p:nvSpPr>
        <p:spPr>
          <a:xfrm>
            <a:off x="628650" y="106332"/>
            <a:ext cx="7886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"/>
          <p:cNvSpPr txBox="1">
            <a:spLocks noGrp="1"/>
          </p:cNvSpPr>
          <p:nvPr>
            <p:ph type="title"/>
          </p:nvPr>
        </p:nvSpPr>
        <p:spPr>
          <a:xfrm>
            <a:off x="628650" y="106331"/>
            <a:ext cx="7886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4"/>
          <p:cNvGrpSpPr/>
          <p:nvPr/>
        </p:nvGrpSpPr>
        <p:grpSpPr>
          <a:xfrm>
            <a:off x="9433981" y="1"/>
            <a:ext cx="1647523" cy="1816200"/>
            <a:chOff x="12554553" y="1"/>
            <a:chExt cx="1647523" cy="1816200"/>
          </a:xfrm>
        </p:grpSpPr>
        <p:sp>
          <p:nvSpPr>
            <p:cNvPr id="214" name="Google Shape;214;p4"/>
            <p:cNvSpPr/>
            <p:nvPr/>
          </p:nvSpPr>
          <p:spPr>
            <a:xfrm>
              <a:off x="12554553" y="1"/>
              <a:ext cx="1644000" cy="1816200"/>
            </a:xfrm>
            <a:prstGeom prst="foldedCorner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016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To insert your own icons*: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Insert</a:t>
              </a: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 &gt;&gt; </a:t>
              </a:r>
              <a:r>
                <a:rPr lang="en-US" sz="14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Icons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(*Only available to Office 365 subscribers)</a:t>
              </a:r>
              <a:endParaRPr/>
            </a:p>
          </p:txBody>
        </p:sp>
        <p:pic>
          <p:nvPicPr>
            <p:cNvPr id="215" name="Google Shape;215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ed by PresentationGo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/>
          <p:nvPr/>
        </p:nvSpPr>
        <p:spPr>
          <a:xfrm>
            <a:off x="0" y="3152955"/>
            <a:ext cx="91440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-US" sz="2800" b="0" i="0" u="none" strike="noStrike" cap="none">
                <a:solidFill>
                  <a:srgbClr val="A5CD00"/>
                </a:solidFill>
                <a:latin typeface="Calibri"/>
                <a:ea typeface="Calibri"/>
                <a:cs typeface="Calibri"/>
                <a:sym typeface="Calibri"/>
              </a:rPr>
              <a:t>PresentationGO</a:t>
            </a: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sz="2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>
            <a:hlinkClick r:id="rId2"/>
          </p:cNvPr>
          <p:cNvSpPr/>
          <p:nvPr/>
        </p:nvSpPr>
        <p:spPr>
          <a:xfrm>
            <a:off x="2048933" y="3071723"/>
            <a:ext cx="50460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2673959" y="5982900"/>
            <a:ext cx="379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CD00"/>
                </a:solidFill>
                <a:latin typeface="Calibri"/>
                <a:ea typeface="Calibri"/>
                <a:cs typeface="Calibri"/>
                <a:sym typeface="Calibri"/>
              </a:rPr>
              <a:t>The free PowerPoint and Google Slides template library</a:t>
            </a:r>
            <a:endParaRPr sz="1800">
              <a:solidFill>
                <a:srgbClr val="A5C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3459936" y="2633133"/>
            <a:ext cx="222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Designed with         by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4977441" y="2705803"/>
            <a:ext cx="261247" cy="223926"/>
          </a:xfrm>
          <a:custGeom>
            <a:avLst/>
            <a:gdLst/>
            <a:ahLst/>
            <a:cxnLst/>
            <a:rect l="l" t="t" r="r" b="b"/>
            <a:pathLst>
              <a:path w="504825" h="432707" extrusionOk="0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"/>
          <p:cNvSpPr txBox="1">
            <a:spLocks noGrp="1"/>
          </p:cNvSpPr>
          <p:nvPr>
            <p:ph type="title"/>
          </p:nvPr>
        </p:nvSpPr>
        <p:spPr>
          <a:xfrm>
            <a:off x="628650" y="106332"/>
            <a:ext cx="7886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1"/>
          <p:cNvSpPr txBox="1">
            <a:spLocks noGrp="1"/>
          </p:cNvSpPr>
          <p:nvPr>
            <p:ph type="body" idx="1"/>
          </p:nvPr>
        </p:nvSpPr>
        <p:spPr>
          <a:xfrm>
            <a:off x="628650" y="1219200"/>
            <a:ext cx="7886700" cy="4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"/>
          <p:cNvSpPr/>
          <p:nvPr/>
        </p:nvSpPr>
        <p:spPr>
          <a:xfrm>
            <a:off x="0" y="6305910"/>
            <a:ext cx="9144000" cy="55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-US"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presentationgo</a:t>
            </a: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/>
          </a:p>
        </p:txBody>
      </p:sp>
      <p:sp>
        <p:nvSpPr>
          <p:cNvPr id="193" name="Google Shape;193;p1"/>
          <p:cNvSpPr/>
          <p:nvPr/>
        </p:nvSpPr>
        <p:spPr>
          <a:xfrm rot="5400000">
            <a:off x="90628" y="116320"/>
            <a:ext cx="369928" cy="571570"/>
          </a:xfrm>
          <a:custGeom>
            <a:avLst/>
            <a:gdLst/>
            <a:ahLst/>
            <a:cxnLst/>
            <a:rect l="l" t="t" r="r" b="b"/>
            <a:pathLst>
              <a:path w="1034764" h="1598797" extrusionOk="0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" dist="12700" dir="2700000" algn="tl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1"/>
          <p:cNvGrpSpPr/>
          <p:nvPr/>
        </p:nvGrpSpPr>
        <p:grpSpPr>
          <a:xfrm>
            <a:off x="-1654908" y="-73804"/>
            <a:ext cx="1569273" cy="612223"/>
            <a:chOff x="-2096383" y="21447"/>
            <a:chExt cx="1569273" cy="612223"/>
          </a:xfrm>
        </p:grpSpPr>
        <p:sp>
          <p:nvSpPr>
            <p:cNvPr id="195" name="Google Shape;195;p1"/>
            <p:cNvSpPr txBox="1"/>
            <p:nvPr/>
          </p:nvSpPr>
          <p:spPr>
            <a:xfrm>
              <a:off x="-2096383" y="21447"/>
              <a:ext cx="365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By:</a:t>
              </a:r>
              <a:endParaRPr/>
            </a:p>
          </p:txBody>
        </p:sp>
        <p:sp>
          <p:nvSpPr>
            <p:cNvPr id="196" name="Google Shape;196;p1"/>
            <p:cNvSpPr txBox="1"/>
            <p:nvPr/>
          </p:nvSpPr>
          <p:spPr>
            <a:xfrm>
              <a:off x="-1002010" y="387370"/>
              <a:ext cx="474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.com</a:t>
              </a:r>
              <a:endParaRPr/>
            </a:p>
          </p:txBody>
        </p:sp>
        <p:pic>
          <p:nvPicPr>
            <p:cNvPr id="197" name="Google Shape;19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1"/>
          <p:cNvSpPr/>
          <p:nvPr/>
        </p:nvSpPr>
        <p:spPr>
          <a:xfrm>
            <a:off x="-88899" y="6959601"/>
            <a:ext cx="162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© </a:t>
            </a:r>
            <a:r>
              <a:rPr lang="en-US" sz="1100" b="0" i="0" u="sng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presentationgo.com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628650" y="106332"/>
            <a:ext cx="7886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body" idx="1"/>
          </p:nvPr>
        </p:nvSpPr>
        <p:spPr>
          <a:xfrm>
            <a:off x="628650" y="1219200"/>
            <a:ext cx="7886700" cy="4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0" y="6305910"/>
            <a:ext cx="9144000" cy="55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-US"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presentationgo</a:t>
            </a: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/>
          </a:p>
        </p:txBody>
      </p:sp>
      <p:sp>
        <p:nvSpPr>
          <p:cNvPr id="205" name="Google Shape;205;p3"/>
          <p:cNvSpPr/>
          <p:nvPr/>
        </p:nvSpPr>
        <p:spPr>
          <a:xfrm rot="5400000">
            <a:off x="90628" y="116320"/>
            <a:ext cx="369928" cy="571570"/>
          </a:xfrm>
          <a:custGeom>
            <a:avLst/>
            <a:gdLst/>
            <a:ahLst/>
            <a:cxnLst/>
            <a:rect l="l" t="t" r="r" b="b"/>
            <a:pathLst>
              <a:path w="1034764" h="1598797" extrusionOk="0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-88899" y="6959601"/>
            <a:ext cx="162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© </a:t>
            </a:r>
            <a:r>
              <a:rPr lang="en-US" sz="1100" b="0" i="0" u="sng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presentationgo.com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3"/>
          <p:cNvGrpSpPr/>
          <p:nvPr/>
        </p:nvGrpSpPr>
        <p:grpSpPr>
          <a:xfrm>
            <a:off x="-1654908" y="-73804"/>
            <a:ext cx="1569273" cy="612223"/>
            <a:chOff x="-2096383" y="21447"/>
            <a:chExt cx="1569273" cy="612223"/>
          </a:xfrm>
        </p:grpSpPr>
        <p:sp>
          <p:nvSpPr>
            <p:cNvPr id="208" name="Google Shape;208;p3"/>
            <p:cNvSpPr txBox="1"/>
            <p:nvPr/>
          </p:nvSpPr>
          <p:spPr>
            <a:xfrm>
              <a:off x="-2096383" y="21447"/>
              <a:ext cx="365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By:</a:t>
              </a:r>
              <a:endParaRPr/>
            </a:p>
          </p:txBody>
        </p:sp>
        <p:sp>
          <p:nvSpPr>
            <p:cNvPr id="209" name="Google Shape;209;p3"/>
            <p:cNvSpPr txBox="1"/>
            <p:nvPr/>
          </p:nvSpPr>
          <p:spPr>
            <a:xfrm>
              <a:off x="-1002010" y="387370"/>
              <a:ext cx="474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.com</a:t>
              </a:r>
              <a:endParaRPr/>
            </a:p>
          </p:txBody>
        </p:sp>
        <p:pic>
          <p:nvPicPr>
            <p:cNvPr id="210" name="Google Shape;21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A4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.png"/><Relationship Id="rId21" Type="http://schemas.openxmlformats.org/officeDocument/2006/relationships/image" Target="../media/image56.png"/><Relationship Id="rId7" Type="http://schemas.openxmlformats.org/officeDocument/2006/relationships/image" Target="../media/image43.jp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41.png"/><Relationship Id="rId9" Type="http://schemas.openxmlformats.org/officeDocument/2006/relationships/image" Target="../media/image6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3.png"/><Relationship Id="rId21" Type="http://schemas.openxmlformats.org/officeDocument/2006/relationships/image" Target="../media/image79.png"/><Relationship Id="rId7" Type="http://schemas.openxmlformats.org/officeDocument/2006/relationships/image" Target="../media/image44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69.png"/><Relationship Id="rId5" Type="http://schemas.openxmlformats.org/officeDocument/2006/relationships/image" Target="../media/image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41.png"/><Relationship Id="rId9" Type="http://schemas.openxmlformats.org/officeDocument/2006/relationships/image" Target="../media/image43.jp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4.png"/><Relationship Id="rId18" Type="http://schemas.openxmlformats.org/officeDocument/2006/relationships/image" Target="../media/image89.png"/><Relationship Id="rId3" Type="http://schemas.openxmlformats.org/officeDocument/2006/relationships/image" Target="../media/image3.png"/><Relationship Id="rId21" Type="http://schemas.openxmlformats.org/officeDocument/2006/relationships/image" Target="../media/image92.png"/><Relationship Id="rId7" Type="http://schemas.openxmlformats.org/officeDocument/2006/relationships/image" Target="../media/image81.png"/><Relationship Id="rId12" Type="http://schemas.openxmlformats.org/officeDocument/2006/relationships/image" Target="../media/image43.jp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46.png"/><Relationship Id="rId15" Type="http://schemas.openxmlformats.org/officeDocument/2006/relationships/image" Target="../media/image86.png"/><Relationship Id="rId10" Type="http://schemas.openxmlformats.org/officeDocument/2006/relationships/image" Target="../media/image84.png"/><Relationship Id="rId19" Type="http://schemas.openxmlformats.org/officeDocument/2006/relationships/image" Target="../media/image90.png"/><Relationship Id="rId4" Type="http://schemas.openxmlformats.org/officeDocument/2006/relationships/image" Target="../media/image41.png"/><Relationship Id="rId9" Type="http://schemas.openxmlformats.org/officeDocument/2006/relationships/image" Target="../media/image83.png"/><Relationship Id="rId14" Type="http://schemas.openxmlformats.org/officeDocument/2006/relationships/image" Target="../media/image85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3.png"/><Relationship Id="rId21" Type="http://schemas.openxmlformats.org/officeDocument/2006/relationships/image" Target="../media/image104.png"/><Relationship Id="rId7" Type="http://schemas.openxmlformats.org/officeDocument/2006/relationships/image" Target="../media/image43.jp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5" Type="http://schemas.openxmlformats.org/officeDocument/2006/relationships/image" Target="../media/image4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41.png"/><Relationship Id="rId9" Type="http://schemas.openxmlformats.org/officeDocument/2006/relationships/image" Target="../media/image6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3.png"/><Relationship Id="rId21" Type="http://schemas.openxmlformats.org/officeDocument/2006/relationships/image" Target="../media/image119.png"/><Relationship Id="rId34" Type="http://schemas.openxmlformats.org/officeDocument/2006/relationships/image" Target="../media/image131.png"/><Relationship Id="rId7" Type="http://schemas.openxmlformats.org/officeDocument/2006/relationships/image" Target="../media/image43.jp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3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32" Type="http://schemas.openxmlformats.org/officeDocument/2006/relationships/image" Target="../media/image129.png"/><Relationship Id="rId5" Type="http://schemas.openxmlformats.org/officeDocument/2006/relationships/image" Target="../media/image4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28" Type="http://schemas.openxmlformats.org/officeDocument/2006/relationships/image" Target="../media/image125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31" Type="http://schemas.openxmlformats.org/officeDocument/2006/relationships/image" Target="../media/image128.png"/><Relationship Id="rId4" Type="http://schemas.openxmlformats.org/officeDocument/2006/relationships/image" Target="../media/image41.png"/><Relationship Id="rId9" Type="http://schemas.openxmlformats.org/officeDocument/2006/relationships/image" Target="../media/image6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69.png"/><Relationship Id="rId30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34.png"/><Relationship Id="rId18" Type="http://schemas.openxmlformats.org/officeDocument/2006/relationships/image" Target="../media/image138.png"/><Relationship Id="rId3" Type="http://schemas.openxmlformats.org/officeDocument/2006/relationships/image" Target="../media/image3.png"/><Relationship Id="rId21" Type="http://schemas.openxmlformats.org/officeDocument/2006/relationships/image" Target="../media/image140.png"/><Relationship Id="rId7" Type="http://schemas.openxmlformats.org/officeDocument/2006/relationships/image" Target="../media/image43.jpg"/><Relationship Id="rId12" Type="http://schemas.openxmlformats.org/officeDocument/2006/relationships/image" Target="../media/image133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6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99.png"/><Relationship Id="rId24" Type="http://schemas.openxmlformats.org/officeDocument/2006/relationships/image" Target="../media/image143.png"/><Relationship Id="rId5" Type="http://schemas.openxmlformats.org/officeDocument/2006/relationships/image" Target="../media/image4.png"/><Relationship Id="rId15" Type="http://schemas.openxmlformats.org/officeDocument/2006/relationships/image" Target="../media/image63.png"/><Relationship Id="rId23" Type="http://schemas.openxmlformats.org/officeDocument/2006/relationships/image" Target="../media/image142.png"/><Relationship Id="rId10" Type="http://schemas.openxmlformats.org/officeDocument/2006/relationships/image" Target="../media/image132.png"/><Relationship Id="rId19" Type="http://schemas.openxmlformats.org/officeDocument/2006/relationships/image" Target="../media/image62.png"/><Relationship Id="rId4" Type="http://schemas.openxmlformats.org/officeDocument/2006/relationships/image" Target="../media/image41.png"/><Relationship Id="rId9" Type="http://schemas.openxmlformats.org/officeDocument/2006/relationships/image" Target="../media/image6.png"/><Relationship Id="rId14" Type="http://schemas.openxmlformats.org/officeDocument/2006/relationships/image" Target="../media/image135.png"/><Relationship Id="rId22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99125" y="54671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AQA GCSE Business Studies 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83627" y="426630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learning journey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7"/>
          <p:cNvGrpSpPr/>
          <p:nvPr/>
        </p:nvGrpSpPr>
        <p:grpSpPr>
          <a:xfrm>
            <a:off x="612841" y="1569355"/>
            <a:ext cx="7938913" cy="4952766"/>
            <a:chOff x="684728" y="1869087"/>
            <a:chExt cx="7938913" cy="4952766"/>
          </a:xfrm>
        </p:grpSpPr>
        <p:sp>
          <p:nvSpPr>
            <p:cNvPr id="236" name="Google Shape;236;p7"/>
            <p:cNvSpPr/>
            <p:nvPr/>
          </p:nvSpPr>
          <p:spPr>
            <a:xfrm>
              <a:off x="1332069" y="5622878"/>
              <a:ext cx="428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 rot="-5459819">
              <a:off x="763988" y="4607901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279753" y="4679076"/>
              <a:ext cx="669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 rot="5459819" flipH="1">
              <a:off x="4927549" y="555170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 rot="-5460399">
              <a:off x="1232974" y="2752001"/>
              <a:ext cx="1161179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188704" y="6575155"/>
              <a:ext cx="4351500" cy="2346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 rot="5459919" flipH="1">
              <a:off x="7359802" y="3662301"/>
              <a:ext cx="1170478" cy="1337005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783802" y="3754915"/>
              <a:ext cx="6298200" cy="2298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 rot="5460200" flipH="1">
              <a:off x="7350808" y="1881897"/>
              <a:ext cx="1199284" cy="1194179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783802" y="2828399"/>
              <a:ext cx="62025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730024" y="1888911"/>
              <a:ext cx="6274500" cy="2298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7" name="Google Shape;247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5107" y="6060994"/>
            <a:ext cx="411997" cy="40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945704" y="5595927"/>
            <a:ext cx="13053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Business in the real world</a:t>
            </a: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3998644" y="2830739"/>
            <a:ext cx="121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Business Operations</a:t>
            </a:r>
            <a:endParaRPr/>
          </a:p>
        </p:txBody>
      </p:sp>
      <p:pic>
        <p:nvPicPr>
          <p:cNvPr id="250" name="Google Shape;250;p7" descr="Chevron arro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523" y="1359098"/>
            <a:ext cx="681926" cy="6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 rot="5400000">
            <a:off x="8063108" y="2034161"/>
            <a:ext cx="1632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/>
          </a:p>
        </p:txBody>
      </p:sp>
      <p:sp>
        <p:nvSpPr>
          <p:cNvPr id="252" name="Google Shape;252;p7"/>
          <p:cNvSpPr txBox="1"/>
          <p:nvPr/>
        </p:nvSpPr>
        <p:spPr>
          <a:xfrm>
            <a:off x="2069615" y="4709542"/>
            <a:ext cx="121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Influences on business</a:t>
            </a:r>
            <a:endParaRPr/>
          </a:p>
        </p:txBody>
      </p:sp>
      <p:sp>
        <p:nvSpPr>
          <p:cNvPr id="253" name="Google Shape;253;p7"/>
          <p:cNvSpPr/>
          <p:nvPr/>
        </p:nvSpPr>
        <p:spPr>
          <a:xfrm>
            <a:off x="378124" y="5842598"/>
            <a:ext cx="848400" cy="876900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3384420" y="1096151"/>
            <a:ext cx="989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Revision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7310290" y="2855579"/>
            <a:ext cx="70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 exam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5190394" y="2927208"/>
            <a:ext cx="848400" cy="876900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865515" y="1260892"/>
            <a:ext cx="848400" cy="876900"/>
          </a:xfrm>
          <a:prstGeom prst="ellipse">
            <a:avLst/>
          </a:prstGeom>
          <a:solidFill>
            <a:srgbClr val="EB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8492" y="3296381"/>
            <a:ext cx="479127" cy="48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"/>
          <p:cNvSpPr txBox="1"/>
          <p:nvPr/>
        </p:nvSpPr>
        <p:spPr>
          <a:xfrm>
            <a:off x="5013554" y="1992756"/>
            <a:ext cx="64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 exam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6541" y="2411081"/>
            <a:ext cx="479127" cy="4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9153" y="1453370"/>
            <a:ext cx="479127" cy="48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7"/>
          <p:cNvSpPr txBox="1"/>
          <p:nvPr/>
        </p:nvSpPr>
        <p:spPr>
          <a:xfrm>
            <a:off x="2368120" y="1086986"/>
            <a:ext cx="1291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1605581" y="1091658"/>
            <a:ext cx="1291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7" descr="Signp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9802" y="5976487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 descr="Fla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3523" y="1361715"/>
            <a:ext cx="3810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 descr="Fla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2519" y="1332960"/>
            <a:ext cx="381000" cy="361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7"/>
          <p:cNvGrpSpPr/>
          <p:nvPr/>
        </p:nvGrpSpPr>
        <p:grpSpPr>
          <a:xfrm>
            <a:off x="6947611" y="5136761"/>
            <a:ext cx="2514444" cy="1673524"/>
            <a:chOff x="6966122" y="5117891"/>
            <a:chExt cx="2514444" cy="1673524"/>
          </a:xfrm>
        </p:grpSpPr>
        <p:sp>
          <p:nvSpPr>
            <p:cNvPr id="268" name="Google Shape;268;p7"/>
            <p:cNvSpPr txBox="1"/>
            <p:nvPr/>
          </p:nvSpPr>
          <p:spPr>
            <a:xfrm>
              <a:off x="7526066" y="6429188"/>
              <a:ext cx="1954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Formal Examination</a:t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9" name="Google Shape;269;p7" descr="A picture containing mirror, table, drawing&#10;&#10;Description generated with very high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23622" y="5117891"/>
              <a:ext cx="2016783" cy="1673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7"/>
            <p:cNvSpPr txBox="1"/>
            <p:nvPr/>
          </p:nvSpPr>
          <p:spPr>
            <a:xfrm>
              <a:off x="6966122" y="5249263"/>
              <a:ext cx="2049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7526068" y="5853376"/>
              <a:ext cx="17100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Teaching Topic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2" name="Google Shape;272;p7" descr="Mark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38223" y="5771653"/>
              <a:ext cx="321240" cy="30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7" descr="A close up of a sign&#10;&#10;Description generated with high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87883" y="6113790"/>
              <a:ext cx="264366" cy="2688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7"/>
            <p:cNvSpPr txBox="1"/>
            <p:nvPr/>
          </p:nvSpPr>
          <p:spPr>
            <a:xfrm>
              <a:off x="7526067" y="6141461"/>
              <a:ext cx="1754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Retrieval Opportunity</a:t>
              </a:r>
              <a:endParaRPr/>
            </a:p>
          </p:txBody>
        </p:sp>
        <p:pic>
          <p:nvPicPr>
            <p:cNvPr id="275" name="Google Shape;275;p7" descr="Signpos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59846" y="5492330"/>
              <a:ext cx="277844" cy="282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7" descr="Fla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46470" y="6430992"/>
              <a:ext cx="238125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7"/>
            <p:cNvSpPr txBox="1"/>
            <p:nvPr/>
          </p:nvSpPr>
          <p:spPr>
            <a:xfrm>
              <a:off x="7526067" y="5596200"/>
              <a:ext cx="17100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Unit</a:t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 txBox="1"/>
          <p:nvPr/>
        </p:nvSpPr>
        <p:spPr>
          <a:xfrm>
            <a:off x="2429446" y="5605155"/>
            <a:ext cx="934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and nature of business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3754822" y="5686482"/>
            <a:ext cx="87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Ownership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3360702" y="4780709"/>
            <a:ext cx="10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a business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 txBox="1"/>
          <p:nvPr/>
        </p:nvSpPr>
        <p:spPr>
          <a:xfrm>
            <a:off x="4550788" y="4780709"/>
            <a:ext cx="83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planning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4687193" y="5696007"/>
            <a:ext cx="87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Aims and objectives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 txBox="1"/>
          <p:nvPr/>
        </p:nvSpPr>
        <p:spPr>
          <a:xfrm rot="-5400000">
            <a:off x="-264528" y="4723972"/>
            <a:ext cx="11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Ethical considerations</a:t>
            </a:r>
            <a:endParaRPr/>
          </a:p>
        </p:txBody>
      </p:sp>
      <p:sp>
        <p:nvSpPr>
          <p:cNvPr id="284" name="Google Shape;284;p7"/>
          <p:cNvSpPr txBox="1"/>
          <p:nvPr/>
        </p:nvSpPr>
        <p:spPr>
          <a:xfrm rot="6900029">
            <a:off x="5799269" y="6101234"/>
            <a:ext cx="1076129" cy="23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 rot="3060192">
            <a:off x="5759699" y="5089260"/>
            <a:ext cx="876244" cy="3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location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0468" y="6060994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4547" y="6075371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840005">
            <a:off x="5862130" y="5893498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360003">
            <a:off x="5699127" y="5269521"/>
            <a:ext cx="411997" cy="40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"/>
          <p:cNvSpPr txBox="1"/>
          <p:nvPr/>
        </p:nvSpPr>
        <p:spPr>
          <a:xfrm>
            <a:off x="976860" y="4817228"/>
            <a:ext cx="971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/>
          </a:p>
        </p:txBody>
      </p:sp>
      <p:sp>
        <p:nvSpPr>
          <p:cNvPr id="291" name="Google Shape;291;p7"/>
          <p:cNvSpPr txBox="1"/>
          <p:nvPr/>
        </p:nvSpPr>
        <p:spPr>
          <a:xfrm>
            <a:off x="939914" y="3823715"/>
            <a:ext cx="11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considerations</a:t>
            </a:r>
            <a:endParaRPr/>
          </a:p>
        </p:txBody>
      </p:sp>
      <p:sp>
        <p:nvSpPr>
          <p:cNvPr id="292" name="Google Shape;292;p7"/>
          <p:cNvSpPr txBox="1"/>
          <p:nvPr/>
        </p:nvSpPr>
        <p:spPr>
          <a:xfrm>
            <a:off x="2140604" y="3827489"/>
            <a:ext cx="82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climate</a:t>
            </a:r>
            <a:endParaRPr/>
          </a:p>
        </p:txBody>
      </p:sp>
      <p:sp>
        <p:nvSpPr>
          <p:cNvPr id="293" name="Google Shape;293;p7"/>
          <p:cNvSpPr txBox="1"/>
          <p:nvPr/>
        </p:nvSpPr>
        <p:spPr>
          <a:xfrm>
            <a:off x="2993360" y="3827489"/>
            <a:ext cx="1086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Globalisation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3937233" y="3832161"/>
            <a:ext cx="1086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4905009" y="3812572"/>
            <a:ext cx="10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environment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 txBox="1"/>
          <p:nvPr/>
        </p:nvSpPr>
        <p:spPr>
          <a:xfrm>
            <a:off x="4268810" y="1028037"/>
            <a:ext cx="10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calculations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1792396" y="2899912"/>
            <a:ext cx="10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of procurement</a:t>
            </a:r>
            <a:endParaRPr/>
          </a:p>
        </p:txBody>
      </p:sp>
      <p:sp>
        <p:nvSpPr>
          <p:cNvPr id="298" name="Google Shape;298;p7"/>
          <p:cNvSpPr txBox="1"/>
          <p:nvPr/>
        </p:nvSpPr>
        <p:spPr>
          <a:xfrm>
            <a:off x="2917698" y="2848729"/>
            <a:ext cx="10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processes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 txBox="1"/>
          <p:nvPr/>
        </p:nvSpPr>
        <p:spPr>
          <a:xfrm rot="6955703">
            <a:off x="8140625" y="4401095"/>
            <a:ext cx="1110813" cy="36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Recruitment and selection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6211167" y="2896927"/>
            <a:ext cx="10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Motivating employees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 txBox="1"/>
          <p:nvPr/>
        </p:nvSpPr>
        <p:spPr>
          <a:xfrm rot="3163295">
            <a:off x="8167209" y="3233119"/>
            <a:ext cx="841521" cy="23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6985777" y="3788091"/>
            <a:ext cx="118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Organisational structures </a:t>
            </a:r>
            <a:endParaRPr/>
          </a:p>
        </p:txBody>
      </p:sp>
      <p:sp>
        <p:nvSpPr>
          <p:cNvPr id="303" name="Google Shape;303;p7"/>
          <p:cNvSpPr txBox="1"/>
          <p:nvPr/>
        </p:nvSpPr>
        <p:spPr>
          <a:xfrm>
            <a:off x="2605888" y="1967776"/>
            <a:ext cx="11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customers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 txBox="1"/>
          <p:nvPr/>
        </p:nvSpPr>
        <p:spPr>
          <a:xfrm>
            <a:off x="5778432" y="1967596"/>
            <a:ext cx="82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 txBox="1"/>
          <p:nvPr/>
        </p:nvSpPr>
        <p:spPr>
          <a:xfrm>
            <a:off x="6866260" y="1967595"/>
            <a:ext cx="93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Mix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5571758" y="1028035"/>
            <a:ext cx="10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performance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 txBox="1"/>
          <p:nvPr/>
        </p:nvSpPr>
        <p:spPr>
          <a:xfrm rot="-7773245">
            <a:off x="354865" y="3426764"/>
            <a:ext cx="927598" cy="36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of quality</a:t>
            </a:r>
            <a:endParaRPr/>
          </a:p>
        </p:txBody>
      </p:sp>
      <p:sp>
        <p:nvSpPr>
          <p:cNvPr id="308" name="Google Shape;308;p7"/>
          <p:cNvSpPr txBox="1"/>
          <p:nvPr/>
        </p:nvSpPr>
        <p:spPr>
          <a:xfrm rot="-2837625">
            <a:off x="437329" y="2293524"/>
            <a:ext cx="927548" cy="36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service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6166164" y="3767648"/>
            <a:ext cx="108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3736849" y="2025105"/>
            <a:ext cx="1074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1737342" y="2007496"/>
            <a:ext cx="108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/>
          </a:p>
        </p:txBody>
      </p:sp>
      <p:sp>
        <p:nvSpPr>
          <p:cNvPr id="312" name="Google Shape;312;p7"/>
          <p:cNvSpPr txBox="1"/>
          <p:nvPr/>
        </p:nvSpPr>
        <p:spPr>
          <a:xfrm>
            <a:off x="6986130" y="1028034"/>
            <a:ext cx="59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 flow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 txBox="1"/>
          <p:nvPr/>
        </p:nvSpPr>
        <p:spPr>
          <a:xfrm rot="1260081">
            <a:off x="7832712" y="1195417"/>
            <a:ext cx="921622" cy="36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of finance</a:t>
            </a:r>
            <a:endParaRPr/>
          </a:p>
        </p:txBody>
      </p:sp>
      <p:pic>
        <p:nvPicPr>
          <p:cNvPr id="314" name="Google Shape;314;p7" descr="Signp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1212" y="3171960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7" descr="Signp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3726" y="5027580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7" descr="Signp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0220" y="2209617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7" descr="Signp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8328443" y="1936447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5150" y="5112088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395" y="2279748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7527" y="2337257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1150" y="3228654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9770" y="4163001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2173" y="4124900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95678" y="4752653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848" y="5112085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8470" y="2337255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9225" y="2337257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40002">
            <a:off x="898705" y="3223260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0290" y="4124900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0101" y="4134426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866" y="5068953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8245" y="1388348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79999">
            <a:off x="942019" y="2567293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6585" y="3257405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5582" y="3243027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4219" y="4134425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607" y="4163178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360003">
            <a:off x="8128900" y="3342954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840005">
            <a:off x="8176884" y="4211346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7" descr="Signp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2172" y="4113721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0244" y="1369297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151" y="1388347"/>
            <a:ext cx="411997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279999">
            <a:off x="7929415" y="1460233"/>
            <a:ext cx="411996" cy="40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7" descr="Pyramid with level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46120" y="2137912"/>
            <a:ext cx="368062" cy="41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" descr="Us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29000" y="2152650"/>
            <a:ext cx="3524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7" descr="Recycl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57375" y="4057650"/>
            <a:ext cx="3143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 descr="Book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81750" y="2171700"/>
            <a:ext cx="3524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7" descr="Glob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62375" y="4038600"/>
            <a:ext cx="3143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" descr="Scales of justi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60002">
            <a:off x="409510" y="4375901"/>
            <a:ext cx="3429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" descr="Supply And Deman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00350" y="4038600"/>
            <a:ext cx="3905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" descr="Judg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86300" y="4019550"/>
            <a:ext cx="3143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 descr="Produ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233737" y="5929326"/>
            <a:ext cx="3714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 descr="Boardroom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86250" y="5905500"/>
            <a:ext cx="3905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" descr="Bullsey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343525" y="5934075"/>
            <a:ext cx="32385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7" descr="Customer review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7019997">
            <a:off x="5839477" y="6314728"/>
            <a:ext cx="2857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" descr="Map with pin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rot="3179997">
            <a:off x="6018197" y="5411987"/>
            <a:ext cx="409575" cy="3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 descr="Daily calendar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191125" y="4981575"/>
            <a:ext cx="3143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" descr="Seed Packe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flipH="1">
            <a:off x="4124325" y="4924425"/>
            <a:ext cx="2476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 descr="Selfie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857375" y="4981575"/>
            <a:ext cx="3143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" descr="Production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724275" y="3046182"/>
            <a:ext cx="35242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"/>
          <p:cNvSpPr txBox="1"/>
          <p:nvPr/>
        </p:nvSpPr>
        <p:spPr>
          <a:xfrm>
            <a:off x="7501805" y="6470882"/>
            <a:ext cx="1754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 examination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7" descr="Trophy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796951" y="4059447"/>
            <a:ext cx="272631" cy="30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" descr="Truck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180001">
            <a:off x="2671669" y="3139219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" descr="Rating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 rot="-7533085">
            <a:off x="748693" y="3090479"/>
            <a:ext cx="3048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 descr="Head with gear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770624" y="3114675"/>
            <a:ext cx="3238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 descr="Head with gear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5562600" y="2190750"/>
            <a:ext cx="2571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 descr="Teacher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 rot="3889021">
            <a:off x="8453683" y="3491606"/>
            <a:ext cx="3429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 descr="Dance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6964730" y="3111881"/>
            <a:ext cx="4095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 descr="Briefcase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 rot="6956011">
            <a:off x="8103251" y="4560018"/>
            <a:ext cx="4095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" descr="Management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786630" y="3939568"/>
            <a:ext cx="3905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" descr="User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 rot="-2837834">
            <a:off x="1064518" y="2219906"/>
            <a:ext cx="3905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" descr="Continuous Improvement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353300" y="211455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7" descr="Coins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 rot="2099998">
            <a:off x="8317184" y="1569239"/>
            <a:ext cx="3143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" descr="Workflow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7391400" y="1209675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7" descr="Calculator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5133975" y="1228725"/>
            <a:ext cx="3333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" descr="Upward trend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6496050" y="1247775"/>
            <a:ext cx="3714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7" descr="Classroom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4048125" y="1257300"/>
            <a:ext cx="32385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4655" y="5188193"/>
            <a:ext cx="479127" cy="4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3296" y="4207327"/>
            <a:ext cx="479127" cy="4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0975" y="2408787"/>
            <a:ext cx="479127" cy="4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040" y="2371780"/>
            <a:ext cx="479127" cy="4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7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835" y="3304292"/>
            <a:ext cx="479127" cy="4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"/>
          <p:cNvSpPr txBox="1">
            <a:spLocks noGrp="1"/>
          </p:cNvSpPr>
          <p:nvPr>
            <p:ph type="title"/>
          </p:nvPr>
        </p:nvSpPr>
        <p:spPr>
          <a:xfrm>
            <a:off x="99125" y="54671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AQA GCSE Business Studies </a:t>
            </a:r>
            <a:endParaRPr/>
          </a:p>
        </p:txBody>
      </p:sp>
      <p:sp>
        <p:nvSpPr>
          <p:cNvPr id="389" name="Google Shape;389;p8"/>
          <p:cNvSpPr txBox="1"/>
          <p:nvPr/>
        </p:nvSpPr>
        <p:spPr>
          <a:xfrm>
            <a:off x="83627" y="426630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in the real world learning journey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390;p8"/>
          <p:cNvGrpSpPr/>
          <p:nvPr/>
        </p:nvGrpSpPr>
        <p:grpSpPr>
          <a:xfrm>
            <a:off x="684728" y="1576683"/>
            <a:ext cx="7929690" cy="5002947"/>
            <a:chOff x="684728" y="1818905"/>
            <a:chExt cx="7929690" cy="5002947"/>
          </a:xfrm>
        </p:grpSpPr>
        <p:sp>
          <p:nvSpPr>
            <p:cNvPr id="391" name="Google Shape;391;p8"/>
            <p:cNvSpPr/>
            <p:nvPr/>
          </p:nvSpPr>
          <p:spPr>
            <a:xfrm>
              <a:off x="1332069" y="5622878"/>
              <a:ext cx="428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 rot="-5459819">
              <a:off x="763988" y="4607901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279753" y="4679076"/>
              <a:ext cx="669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 rot="5459819" flipH="1">
              <a:off x="4927549" y="555170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 rot="-5460399">
              <a:off x="2462957" y="2695039"/>
              <a:ext cx="1161179" cy="1394312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358730" y="6554486"/>
              <a:ext cx="4181400" cy="255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 rot="5459819" flipH="1">
              <a:off x="7345478" y="366686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005877" y="3735686"/>
              <a:ext cx="507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 rot="5460200" flipH="1">
              <a:off x="7340823" y="1794358"/>
              <a:ext cx="1199284" cy="1270394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005877" y="2799628"/>
              <a:ext cx="4969800" cy="24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381006" y="1842518"/>
              <a:ext cx="6594600" cy="238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2" name="Google Shape;402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3970" y="606170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8" descr="Door Op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62" y="6062521"/>
            <a:ext cx="746502" cy="74650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8"/>
          <p:cNvSpPr txBox="1"/>
          <p:nvPr/>
        </p:nvSpPr>
        <p:spPr>
          <a:xfrm>
            <a:off x="2547555" y="5657361"/>
            <a:ext cx="163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business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579" y="5132390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220750">
            <a:off x="5952451" y="566363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 rot="5400000">
            <a:off x="6020780" y="5698315"/>
            <a:ext cx="1233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of production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4564183" y="4741979"/>
            <a:ext cx="140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Enterprise and entrepreneurs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37" y="417978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1400" y="3281742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6359" y="323334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891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1188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 descr="Chevron arro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985" y="1377420"/>
            <a:ext cx="681926" cy="6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8"/>
          <p:cNvSpPr txBox="1"/>
          <p:nvPr/>
        </p:nvSpPr>
        <p:spPr>
          <a:xfrm>
            <a:off x="-33519" y="1381392"/>
            <a:ext cx="1131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Influences on business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"/>
          <p:cNvSpPr txBox="1"/>
          <p:nvPr/>
        </p:nvSpPr>
        <p:spPr>
          <a:xfrm>
            <a:off x="636826" y="3727315"/>
            <a:ext cx="1518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Sole traders and partnerships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"/>
          <p:cNvSpPr txBox="1"/>
          <p:nvPr/>
        </p:nvSpPr>
        <p:spPr>
          <a:xfrm>
            <a:off x="1869160" y="3734455"/>
            <a:ext cx="138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companies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8"/>
          <p:cNvSpPr txBox="1"/>
          <p:nvPr/>
        </p:nvSpPr>
        <p:spPr>
          <a:xfrm>
            <a:off x="-78886" y="6116690"/>
            <a:ext cx="1245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in the real world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8" descr="A close up of a sign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22168" y="1052728"/>
            <a:ext cx="625098" cy="65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3711" y="134974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8"/>
          <p:cNvSpPr txBox="1"/>
          <p:nvPr/>
        </p:nvSpPr>
        <p:spPr>
          <a:xfrm>
            <a:off x="1069382" y="1008613"/>
            <a:ext cx="1619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topic assessment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8" descr="A close up of a logo&#10;&#10;Description generated with high confidence"/>
          <p:cNvPicPr preferRelativeResize="0"/>
          <p:nvPr/>
        </p:nvPicPr>
        <p:blipFill rotWithShape="1">
          <a:blip r:embed="rId7">
            <a:alphaModFix/>
          </a:blip>
          <a:srcRect l="7980" t="13250" r="8448" b="13543"/>
          <a:stretch/>
        </p:blipFill>
        <p:spPr>
          <a:xfrm>
            <a:off x="7058706" y="5449530"/>
            <a:ext cx="2086496" cy="136159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8"/>
          <p:cNvSpPr txBox="1"/>
          <p:nvPr/>
        </p:nvSpPr>
        <p:spPr>
          <a:xfrm>
            <a:off x="7266352" y="5502676"/>
            <a:ext cx="178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3194" y="5776385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8"/>
          <p:cNvSpPr txBox="1"/>
          <p:nvPr/>
        </p:nvSpPr>
        <p:spPr>
          <a:xfrm>
            <a:off x="7520607" y="5849431"/>
            <a:ext cx="171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Topic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8"/>
          <p:cNvSpPr txBox="1"/>
          <p:nvPr/>
        </p:nvSpPr>
        <p:spPr>
          <a:xfrm>
            <a:off x="7520607" y="6392436"/>
            <a:ext cx="1559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Point</a:t>
            </a:r>
            <a:endParaRPr/>
          </a:p>
        </p:txBody>
      </p:sp>
      <p:pic>
        <p:nvPicPr>
          <p:cNvPr id="427" name="Google Shape;427;p8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1487" y="1427720"/>
            <a:ext cx="558424" cy="5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8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3194" y="6348722"/>
            <a:ext cx="405335" cy="32947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8"/>
          <p:cNvSpPr txBox="1"/>
          <p:nvPr/>
        </p:nvSpPr>
        <p:spPr>
          <a:xfrm>
            <a:off x="5783257" y="3764285"/>
            <a:ext cx="149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Aims and objectives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8"/>
          <p:cNvSpPr txBox="1"/>
          <p:nvPr/>
        </p:nvSpPr>
        <p:spPr>
          <a:xfrm>
            <a:off x="7012581" y="2866352"/>
            <a:ext cx="139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success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8"/>
          <p:cNvSpPr txBox="1"/>
          <p:nvPr/>
        </p:nvSpPr>
        <p:spPr>
          <a:xfrm>
            <a:off x="4780738" y="2948462"/>
            <a:ext cx="1468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2870603" y="913077"/>
            <a:ext cx="1219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Diseconomies of scale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8"/>
          <p:cNvSpPr txBox="1"/>
          <p:nvPr/>
        </p:nvSpPr>
        <p:spPr>
          <a:xfrm>
            <a:off x="409433" y="5641972"/>
            <a:ext cx="232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3.1.1 The purpose and nature of business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8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2559" y="6048374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8"/>
          <p:cNvSpPr txBox="1"/>
          <p:nvPr/>
        </p:nvSpPr>
        <p:spPr>
          <a:xfrm>
            <a:off x="4409040" y="3720286"/>
            <a:ext cx="1680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3.1.3 Setting business aims and objectives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511" y="1338614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"/>
          <p:cNvSpPr txBox="1"/>
          <p:nvPr/>
        </p:nvSpPr>
        <p:spPr>
          <a:xfrm>
            <a:off x="4074014" y="913077"/>
            <a:ext cx="1325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Economies of scale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5586" y="420841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"/>
          <p:cNvSpPr txBox="1"/>
          <p:nvPr/>
        </p:nvSpPr>
        <p:spPr>
          <a:xfrm>
            <a:off x="3118734" y="3743955"/>
            <a:ext cx="134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Not-for-profit organisations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1246" y="2284449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8"/>
          <p:cNvSpPr txBox="1"/>
          <p:nvPr/>
        </p:nvSpPr>
        <p:spPr>
          <a:xfrm>
            <a:off x="4959671" y="1824535"/>
            <a:ext cx="1315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business planning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"/>
          <p:cNvSpPr txBox="1"/>
          <p:nvPr/>
        </p:nvSpPr>
        <p:spPr>
          <a:xfrm rot="-5400000">
            <a:off x="-483167" y="4751507"/>
            <a:ext cx="143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3.1.2 Business ownership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8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>
            <a:off x="416622" y="4751181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4950" y="5150881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8"/>
          <p:cNvSpPr txBox="1"/>
          <p:nvPr/>
        </p:nvSpPr>
        <p:spPr>
          <a:xfrm>
            <a:off x="1679701" y="4759203"/>
            <a:ext cx="141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Dynamic nature of business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8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16486" y="4157519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201" y="1337379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8"/>
          <p:cNvSpPr txBox="1"/>
          <p:nvPr/>
        </p:nvSpPr>
        <p:spPr>
          <a:xfrm>
            <a:off x="5247573" y="913077"/>
            <a:ext cx="126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growth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"/>
          <p:cNvSpPr txBox="1"/>
          <p:nvPr/>
        </p:nvSpPr>
        <p:spPr>
          <a:xfrm>
            <a:off x="6330256" y="913077"/>
            <a:ext cx="121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growth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1865" y="135848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"/>
          <p:cNvSpPr txBox="1"/>
          <p:nvPr/>
        </p:nvSpPr>
        <p:spPr>
          <a:xfrm>
            <a:off x="6995611" y="3757040"/>
            <a:ext cx="1329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aims and objectives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8955" y="417253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134" y="231004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8"/>
          <p:cNvSpPr txBox="1"/>
          <p:nvPr/>
        </p:nvSpPr>
        <p:spPr>
          <a:xfrm>
            <a:off x="7054909" y="1837924"/>
            <a:ext cx="1176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financial terms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739" y="2284449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8"/>
          <p:cNvSpPr txBox="1"/>
          <p:nvPr/>
        </p:nvSpPr>
        <p:spPr>
          <a:xfrm>
            <a:off x="6116790" y="1806056"/>
            <a:ext cx="105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of business planning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4538" y="3234411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8"/>
          <p:cNvSpPr txBox="1"/>
          <p:nvPr/>
        </p:nvSpPr>
        <p:spPr>
          <a:xfrm>
            <a:off x="3840401" y="2866244"/>
            <a:ext cx="112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Stakeholder conflict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3913" y="2239946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"/>
          <p:cNvSpPr txBox="1"/>
          <p:nvPr/>
        </p:nvSpPr>
        <p:spPr>
          <a:xfrm>
            <a:off x="3005877" y="1883970"/>
            <a:ext cx="1062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abroad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0841" y="6053995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8"/>
          <p:cNvSpPr txBox="1"/>
          <p:nvPr/>
        </p:nvSpPr>
        <p:spPr>
          <a:xfrm>
            <a:off x="4004426" y="5649648"/>
            <a:ext cx="163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Goods, services, needs and wants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418" y="5134718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 txBox="1"/>
          <p:nvPr/>
        </p:nvSpPr>
        <p:spPr>
          <a:xfrm>
            <a:off x="3137022" y="4744307"/>
            <a:ext cx="140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 of an entrepreneur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"/>
          <p:cNvSpPr txBox="1"/>
          <p:nvPr/>
        </p:nvSpPr>
        <p:spPr>
          <a:xfrm>
            <a:off x="6035604" y="2775338"/>
            <a:ext cx="1224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3.1.4 Stakeholders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8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27790" y="3222828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 txBox="1"/>
          <p:nvPr/>
        </p:nvSpPr>
        <p:spPr>
          <a:xfrm>
            <a:off x="2620347" y="2819504"/>
            <a:ext cx="1314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3.1.5 Business location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8"/>
          <p:cNvSpPr txBox="1"/>
          <p:nvPr/>
        </p:nvSpPr>
        <p:spPr>
          <a:xfrm>
            <a:off x="3998035" y="1879153"/>
            <a:ext cx="1224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3.1.6 Business planning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8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17702" y="2272914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"/>
          <p:cNvSpPr txBox="1"/>
          <p:nvPr/>
        </p:nvSpPr>
        <p:spPr>
          <a:xfrm>
            <a:off x="7336025" y="907727"/>
            <a:ext cx="143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3.1.7 Expanding a business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8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34213" y="1275188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220750">
            <a:off x="8319179" y="1897437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"/>
          <p:cNvSpPr txBox="1"/>
          <p:nvPr/>
        </p:nvSpPr>
        <p:spPr>
          <a:xfrm rot="5400000">
            <a:off x="8264700" y="1940283"/>
            <a:ext cx="134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financial calculations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8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35944" y="3150015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8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112489" y="286809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"/>
          <p:cNvSpPr txBox="1"/>
          <p:nvPr/>
        </p:nvSpPr>
        <p:spPr>
          <a:xfrm rot="-5400000">
            <a:off x="1286220" y="2689665"/>
            <a:ext cx="11535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influencing location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8" descr="Wait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26452" y="596832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8" descr="Produc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6173983" y="6135103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8" descr="Captai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01169" y="507945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8" descr="Bullsey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40838" y="5029518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8" descr="Business Growth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82574" y="499991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" descr="Da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11712" y="4090492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8" descr="City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91593" y="408500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8" descr="Car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106356" y="4090492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8" descr="Target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782668" y="4099206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8" descr="Mov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919942" y="4106339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" descr="Aspiration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919942" y="312296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8" descr="Board Of Directors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783257" y="316096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8" descr="Boxing Glov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666875" y="314503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8" descr="Map with pin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-5400000">
            <a:off x="2071966" y="2608372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" descr="Take Off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693080" y="2239946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8" descr="List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938930" y="221100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" descr="Help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965963" y="2197643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" descr="Document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896389" y="2184361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8" descr="Calculator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 rot="5400000">
            <a:off x="8481247" y="245290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8" descr="Sprouting Se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042313" y="1219392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8" descr="Watering pot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118643" y="1275188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8" descr="Scale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775030" y="1252834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" descr="Scales of justice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921394" y="1275188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8" descr="Produce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658305" y="5963651"/>
            <a:ext cx="360000" cy="31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"/>
          <p:cNvSpPr txBox="1">
            <a:spLocks noGrp="1"/>
          </p:cNvSpPr>
          <p:nvPr>
            <p:ph type="title"/>
          </p:nvPr>
        </p:nvSpPr>
        <p:spPr>
          <a:xfrm>
            <a:off x="99125" y="54671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AQA GCSE Business Studies </a:t>
            </a:r>
            <a:endParaRPr/>
          </a:p>
        </p:txBody>
      </p:sp>
      <p:sp>
        <p:nvSpPr>
          <p:cNvPr id="507" name="Google Shape;507;p9"/>
          <p:cNvSpPr txBox="1"/>
          <p:nvPr/>
        </p:nvSpPr>
        <p:spPr>
          <a:xfrm>
            <a:off x="83627" y="426630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Influences on business learning journey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9"/>
          <p:cNvGrpSpPr/>
          <p:nvPr/>
        </p:nvGrpSpPr>
        <p:grpSpPr>
          <a:xfrm>
            <a:off x="684728" y="1589019"/>
            <a:ext cx="7929690" cy="4990611"/>
            <a:chOff x="684728" y="1831241"/>
            <a:chExt cx="7929690" cy="4990611"/>
          </a:xfrm>
        </p:grpSpPr>
        <p:sp>
          <p:nvSpPr>
            <p:cNvPr id="509" name="Google Shape;509;p9"/>
            <p:cNvSpPr/>
            <p:nvPr/>
          </p:nvSpPr>
          <p:spPr>
            <a:xfrm>
              <a:off x="1332069" y="5622878"/>
              <a:ext cx="428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5459819">
              <a:off x="763988" y="4607901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279753" y="4679076"/>
              <a:ext cx="669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5459819" flipH="1">
              <a:off x="4927549" y="555170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-5460399">
              <a:off x="2462957" y="2695039"/>
              <a:ext cx="1161179" cy="1394312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760204" y="6565630"/>
              <a:ext cx="3780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 rot="5459819" flipH="1">
              <a:off x="7345478" y="366686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005877" y="3735686"/>
              <a:ext cx="507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5460200" flipH="1">
              <a:off x="6070718" y="1806694"/>
              <a:ext cx="1199284" cy="1270394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005877" y="2799642"/>
              <a:ext cx="374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2980853" y="1845778"/>
              <a:ext cx="374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0" name="Google Shape;520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310" y="6047336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9" descr="Door Op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014" y="6062521"/>
            <a:ext cx="746502" cy="746502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9"/>
          <p:cNvSpPr txBox="1"/>
          <p:nvPr/>
        </p:nvSpPr>
        <p:spPr>
          <a:xfrm>
            <a:off x="2820515" y="5696210"/>
            <a:ext cx="127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use of ICT</a:t>
            </a:r>
            <a:endParaRPr/>
          </a:p>
        </p:txBody>
      </p:sp>
      <p:pic>
        <p:nvPicPr>
          <p:cNvPr id="523" name="Google Shape;523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785" y="4095895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371" y="5128156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308" y="510497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4248" y="6061708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9"/>
          <p:cNvSpPr txBox="1"/>
          <p:nvPr/>
        </p:nvSpPr>
        <p:spPr>
          <a:xfrm>
            <a:off x="4187123" y="5776385"/>
            <a:ext cx="1219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E-commerce</a:t>
            </a:r>
            <a:endParaRPr/>
          </a:p>
        </p:txBody>
      </p:sp>
      <p:sp>
        <p:nvSpPr>
          <p:cNvPr id="528" name="Google Shape;528;p9"/>
          <p:cNvSpPr txBox="1"/>
          <p:nvPr/>
        </p:nvSpPr>
        <p:spPr>
          <a:xfrm>
            <a:off x="4699219" y="4707524"/>
            <a:ext cx="1514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communication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9"/>
          <p:cNvSpPr txBox="1"/>
          <p:nvPr/>
        </p:nvSpPr>
        <p:spPr>
          <a:xfrm>
            <a:off x="1248582" y="4700729"/>
            <a:ext cx="144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Ethical considerations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3355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941" y="229484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3857" y="229484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6053" y="324290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1522" y="4193385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621" y="324114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9" descr="Chevron arro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1240" y="1373476"/>
            <a:ext cx="681926" cy="6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9"/>
          <p:cNvSpPr txBox="1"/>
          <p:nvPr/>
        </p:nvSpPr>
        <p:spPr>
          <a:xfrm>
            <a:off x="1276025" y="1497818"/>
            <a:ext cx="124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</p:txBody>
      </p:sp>
      <p:sp>
        <p:nvSpPr>
          <p:cNvPr id="538" name="Google Shape;538;p9"/>
          <p:cNvSpPr txBox="1"/>
          <p:nvPr/>
        </p:nvSpPr>
        <p:spPr>
          <a:xfrm>
            <a:off x="946389" y="3701432"/>
            <a:ext cx="147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considerations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9"/>
          <p:cNvSpPr txBox="1"/>
          <p:nvPr/>
        </p:nvSpPr>
        <p:spPr>
          <a:xfrm>
            <a:off x="4216502" y="3800890"/>
            <a:ext cx="1018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rates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9"/>
          <p:cNvSpPr txBox="1"/>
          <p:nvPr/>
        </p:nvSpPr>
        <p:spPr>
          <a:xfrm>
            <a:off x="5046716" y="3819554"/>
            <a:ext cx="1632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Employment levels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"/>
          <p:cNvSpPr txBox="1"/>
          <p:nvPr/>
        </p:nvSpPr>
        <p:spPr>
          <a:xfrm>
            <a:off x="139482" y="6161157"/>
            <a:ext cx="124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Influences on business</a:t>
            </a:r>
            <a:endParaRPr/>
          </a:p>
        </p:txBody>
      </p:sp>
      <p:pic>
        <p:nvPicPr>
          <p:cNvPr id="542" name="Google Shape;542;p9" descr="A close up of a sign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6536" y="1052728"/>
            <a:ext cx="625098" cy="65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117" y="134974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"/>
          <p:cNvSpPr txBox="1"/>
          <p:nvPr/>
        </p:nvSpPr>
        <p:spPr>
          <a:xfrm>
            <a:off x="2993750" y="1008613"/>
            <a:ext cx="1619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topic assessment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9" descr="A picture containing drawing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15855" y="1427720"/>
            <a:ext cx="558424" cy="50337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9"/>
          <p:cNvSpPr txBox="1"/>
          <p:nvPr/>
        </p:nvSpPr>
        <p:spPr>
          <a:xfrm>
            <a:off x="5601522" y="2887093"/>
            <a:ext cx="1198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 rates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2752375" y="2874474"/>
            <a:ext cx="1361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Employment Law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9"/>
          <p:cNvSpPr txBox="1"/>
          <p:nvPr/>
        </p:nvSpPr>
        <p:spPr>
          <a:xfrm>
            <a:off x="3045822" y="1960983"/>
            <a:ext cx="1144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Law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9"/>
          <p:cNvSpPr txBox="1"/>
          <p:nvPr/>
        </p:nvSpPr>
        <p:spPr>
          <a:xfrm>
            <a:off x="5334239" y="1039299"/>
            <a:ext cx="1305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Uncertainty and risk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9"/>
          <p:cNvSpPr txBox="1"/>
          <p:nvPr/>
        </p:nvSpPr>
        <p:spPr>
          <a:xfrm>
            <a:off x="5606201" y="1951997"/>
            <a:ext cx="1157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markets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9"/>
          <p:cNvSpPr txBox="1"/>
          <p:nvPr/>
        </p:nvSpPr>
        <p:spPr>
          <a:xfrm>
            <a:off x="1505250" y="5763168"/>
            <a:ext cx="14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9" descr="Signp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8028" y="6048374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9"/>
          <p:cNvSpPr txBox="1"/>
          <p:nvPr/>
        </p:nvSpPr>
        <p:spPr>
          <a:xfrm>
            <a:off x="4098637" y="1905117"/>
            <a:ext cx="163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Competitive markets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9" descr="Signp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50874" y="2299740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9" descr="A close up of a logo&#10;&#10;Description generated with high confidence"/>
          <p:cNvPicPr preferRelativeResize="0"/>
          <p:nvPr/>
        </p:nvPicPr>
        <p:blipFill rotWithShape="1">
          <a:blip r:embed="rId9">
            <a:alphaModFix/>
          </a:blip>
          <a:srcRect l="7980" t="13250" r="8448" b="13543"/>
          <a:stretch/>
        </p:blipFill>
        <p:spPr>
          <a:xfrm>
            <a:off x="6988901" y="5449530"/>
            <a:ext cx="2156301" cy="136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743" y="5776385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9"/>
          <p:cNvSpPr txBox="1"/>
          <p:nvPr/>
        </p:nvSpPr>
        <p:spPr>
          <a:xfrm>
            <a:off x="7659961" y="5849431"/>
            <a:ext cx="1557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Topic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9"/>
          <p:cNvSpPr txBox="1"/>
          <p:nvPr/>
        </p:nvSpPr>
        <p:spPr>
          <a:xfrm>
            <a:off x="7506959" y="6392436"/>
            <a:ext cx="15594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Point</a:t>
            </a:r>
            <a:endParaRPr/>
          </a:p>
        </p:txBody>
      </p:sp>
      <p:pic>
        <p:nvPicPr>
          <p:cNvPr id="559" name="Google Shape;559;p9" descr="A picture containing drawing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2021" y="6348722"/>
            <a:ext cx="405335" cy="32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9"/>
          <p:cNvSpPr txBox="1"/>
          <p:nvPr/>
        </p:nvSpPr>
        <p:spPr>
          <a:xfrm>
            <a:off x="7058706" y="5502676"/>
            <a:ext cx="199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9" descr="Comput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70009" y="6036868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9" descr="Interne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13933" y="6079406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9" descr="Emai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30304" y="5113830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9" descr="A close up of a sign&#10;&#10;Description generated with high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40996" y="5104973"/>
            <a:ext cx="262164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9" descr="Recycl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22982" y="4124441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9" descr="Mortgag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33473" y="4136912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9" descr="Upward tren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043274" y="4136912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9" descr="Earth Globe - Asi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897096" y="3205385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9" descr="A close up of a logo&#10;&#10;Description generated with very high confidenc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91235" y="3218795"/>
            <a:ext cx="262227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9" descr="Judg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613374" y="3205900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9" descr="Gavel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779493" y="2284092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9" descr="Trophy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482695" y="2256131"/>
            <a:ext cx="242158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9" descr="Help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313059" y="1301720"/>
            <a:ext cx="242158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9"/>
          <p:cNvSpPr txBox="1"/>
          <p:nvPr/>
        </p:nvSpPr>
        <p:spPr>
          <a:xfrm>
            <a:off x="2663873" y="4692136"/>
            <a:ext cx="239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Ethical and environmental considerations</a:t>
            </a:r>
            <a:endParaRPr/>
          </a:p>
        </p:txBody>
      </p:sp>
      <p:pic>
        <p:nvPicPr>
          <p:cNvPr id="575" name="Google Shape;575;p9" descr="Signp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3653" y="5113830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9"/>
          <p:cNvSpPr txBox="1"/>
          <p:nvPr/>
        </p:nvSpPr>
        <p:spPr>
          <a:xfrm>
            <a:off x="2557070" y="3811308"/>
            <a:ext cx="14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Economic Climate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9" descr="Signp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39848" y="4178402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9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529" y="3242908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9"/>
          <p:cNvSpPr txBox="1"/>
          <p:nvPr/>
        </p:nvSpPr>
        <p:spPr>
          <a:xfrm>
            <a:off x="6970228" y="2925111"/>
            <a:ext cx="1330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Globalisation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9"/>
          <p:cNvSpPr txBox="1"/>
          <p:nvPr/>
        </p:nvSpPr>
        <p:spPr>
          <a:xfrm>
            <a:off x="6643839" y="3870140"/>
            <a:ext cx="14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Globalisaton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9" descr="Signp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26617" y="4140183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9"/>
          <p:cNvSpPr txBox="1"/>
          <p:nvPr/>
        </p:nvSpPr>
        <p:spPr>
          <a:xfrm>
            <a:off x="4072405" y="2926574"/>
            <a:ext cx="14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Legislation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9" descr="Signp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55183" y="3196617"/>
            <a:ext cx="483080" cy="49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"/>
          <p:cNvSpPr txBox="1">
            <a:spLocks noGrp="1"/>
          </p:cNvSpPr>
          <p:nvPr>
            <p:ph type="title"/>
          </p:nvPr>
        </p:nvSpPr>
        <p:spPr>
          <a:xfrm>
            <a:off x="99125" y="54671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AQA GCSE Business Studies </a:t>
            </a:r>
            <a:endParaRPr/>
          </a:p>
        </p:txBody>
      </p:sp>
      <p:sp>
        <p:nvSpPr>
          <p:cNvPr id="590" name="Google Shape;590;p10"/>
          <p:cNvSpPr txBox="1"/>
          <p:nvPr/>
        </p:nvSpPr>
        <p:spPr>
          <a:xfrm>
            <a:off x="83627" y="426630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learning journey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10"/>
          <p:cNvGrpSpPr/>
          <p:nvPr/>
        </p:nvGrpSpPr>
        <p:grpSpPr>
          <a:xfrm>
            <a:off x="684728" y="1589019"/>
            <a:ext cx="7929690" cy="4990611"/>
            <a:chOff x="684728" y="1831241"/>
            <a:chExt cx="7929690" cy="4990611"/>
          </a:xfrm>
        </p:grpSpPr>
        <p:sp>
          <p:nvSpPr>
            <p:cNvPr id="592" name="Google Shape;592;p10"/>
            <p:cNvSpPr/>
            <p:nvPr/>
          </p:nvSpPr>
          <p:spPr>
            <a:xfrm>
              <a:off x="1332069" y="5622878"/>
              <a:ext cx="428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 rot="-5459819">
              <a:off x="763988" y="4607901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1279753" y="4679076"/>
              <a:ext cx="669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 rot="5459819" flipH="1">
              <a:off x="4927549" y="555170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 rot="-5460399">
              <a:off x="2462957" y="2695039"/>
              <a:ext cx="1161179" cy="1394312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1760204" y="6565630"/>
              <a:ext cx="3780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 rot="5459819" flipH="1">
              <a:off x="7345478" y="366686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3005877" y="3735686"/>
              <a:ext cx="507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 rot="5460200" flipH="1">
              <a:off x="6070718" y="1806694"/>
              <a:ext cx="1199284" cy="1270394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3005877" y="2799642"/>
              <a:ext cx="374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2980853" y="1845778"/>
              <a:ext cx="374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3" name="Google Shape;603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310" y="6047336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0" descr="Door Op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014" y="6062521"/>
            <a:ext cx="746502" cy="746502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0"/>
          <p:cNvSpPr txBox="1"/>
          <p:nvPr/>
        </p:nvSpPr>
        <p:spPr>
          <a:xfrm>
            <a:off x="2820515" y="5696210"/>
            <a:ext cx="127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and flow production</a:t>
            </a:r>
            <a:endParaRPr/>
          </a:p>
        </p:txBody>
      </p:sp>
      <p:pic>
        <p:nvPicPr>
          <p:cNvPr id="606" name="Google Shape;606;p10" descr="Produc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9310" y="5957061"/>
            <a:ext cx="423621" cy="35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3906" y="4143405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356" y="5105982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337" y="5105981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4248" y="6061708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0"/>
          <p:cNvSpPr txBox="1"/>
          <p:nvPr/>
        </p:nvSpPr>
        <p:spPr>
          <a:xfrm>
            <a:off x="4117232" y="5709533"/>
            <a:ext cx="121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0"/>
          <p:cNvSpPr txBox="1"/>
          <p:nvPr/>
        </p:nvSpPr>
        <p:spPr>
          <a:xfrm>
            <a:off x="4156125" y="4753395"/>
            <a:ext cx="121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in time 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0"/>
          <p:cNvSpPr txBox="1"/>
          <p:nvPr/>
        </p:nvSpPr>
        <p:spPr>
          <a:xfrm>
            <a:off x="1676395" y="4753394"/>
            <a:ext cx="121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/>
          </a:p>
        </p:txBody>
      </p:sp>
      <p:pic>
        <p:nvPicPr>
          <p:cNvPr id="614" name="Google Shape;614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3600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941" y="229484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4737" y="3219174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554" y="3240581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8200" y="4193385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0704" y="322620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" descr="Chevron arrow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1240" y="1373476"/>
            <a:ext cx="681926" cy="6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0"/>
          <p:cNvSpPr txBox="1"/>
          <p:nvPr/>
        </p:nvSpPr>
        <p:spPr>
          <a:xfrm>
            <a:off x="1276025" y="1566058"/>
            <a:ext cx="124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/>
          </a:p>
        </p:txBody>
      </p:sp>
      <p:pic>
        <p:nvPicPr>
          <p:cNvPr id="622" name="Google Shape;622;p10" descr="A picture containing drawing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2744" y="4887555"/>
            <a:ext cx="447191" cy="43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0"/>
          <p:cNvSpPr txBox="1"/>
          <p:nvPr/>
        </p:nvSpPr>
        <p:spPr>
          <a:xfrm>
            <a:off x="1582995" y="3751137"/>
            <a:ext cx="121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Choice of suppliers</a:t>
            </a:r>
            <a:endParaRPr/>
          </a:p>
        </p:txBody>
      </p:sp>
      <p:pic>
        <p:nvPicPr>
          <p:cNvPr id="624" name="Google Shape;624;p10" descr="A close up of a logo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11180" y="5794361"/>
            <a:ext cx="521777" cy="53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 descr="A close up of a logo&#10;&#10;Description generated with very high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66840" y="4837347"/>
            <a:ext cx="573439" cy="61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0" descr="A picture containing clock&#10;&#10;Description generated with very high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29767" y="3981969"/>
            <a:ext cx="391264" cy="380211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0"/>
          <p:cNvSpPr txBox="1"/>
          <p:nvPr/>
        </p:nvSpPr>
        <p:spPr>
          <a:xfrm>
            <a:off x="3205565" y="3797664"/>
            <a:ext cx="220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procurement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logistics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"/>
          <p:cNvSpPr txBox="1"/>
          <p:nvPr/>
        </p:nvSpPr>
        <p:spPr>
          <a:xfrm>
            <a:off x="5653255" y="3797663"/>
            <a:ext cx="16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chain management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0"/>
          <p:cNvSpPr txBox="1"/>
          <p:nvPr/>
        </p:nvSpPr>
        <p:spPr>
          <a:xfrm>
            <a:off x="139482" y="6161157"/>
            <a:ext cx="124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operations</a:t>
            </a:r>
            <a:endParaRPr/>
          </a:p>
        </p:txBody>
      </p:sp>
      <p:pic>
        <p:nvPicPr>
          <p:cNvPr id="630" name="Google Shape;630;p10" descr="A close up of a sign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46536" y="1052728"/>
            <a:ext cx="625098" cy="65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117" y="1349740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9970" y="2272787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0"/>
          <p:cNvSpPr txBox="1"/>
          <p:nvPr/>
        </p:nvSpPr>
        <p:spPr>
          <a:xfrm>
            <a:off x="2993750" y="1008613"/>
            <a:ext cx="161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topic assessment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10" descr="A close up of a logo&#10;&#10;Description generated with high confidence"/>
          <p:cNvPicPr preferRelativeResize="0"/>
          <p:nvPr/>
        </p:nvPicPr>
        <p:blipFill rotWithShape="1">
          <a:blip r:embed="rId12">
            <a:alphaModFix/>
          </a:blip>
          <a:srcRect l="7980" t="13250" r="8448" b="13543"/>
          <a:stretch/>
        </p:blipFill>
        <p:spPr>
          <a:xfrm>
            <a:off x="6571277" y="5147028"/>
            <a:ext cx="2382853" cy="16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0"/>
          <p:cNvSpPr txBox="1"/>
          <p:nvPr/>
        </p:nvSpPr>
        <p:spPr>
          <a:xfrm>
            <a:off x="6661682" y="5308748"/>
            <a:ext cx="220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6" name="Google Shape;636;p10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6594" y="5558017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0"/>
          <p:cNvSpPr txBox="1"/>
          <p:nvPr/>
        </p:nvSpPr>
        <p:spPr>
          <a:xfrm>
            <a:off x="7165376" y="5644545"/>
            <a:ext cx="171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Topic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0"/>
          <p:cNvSpPr txBox="1"/>
          <p:nvPr/>
        </p:nvSpPr>
        <p:spPr>
          <a:xfrm>
            <a:off x="7165375" y="6174069"/>
            <a:ext cx="171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Point</a:t>
            </a:r>
            <a:endParaRPr/>
          </a:p>
        </p:txBody>
      </p:sp>
      <p:pic>
        <p:nvPicPr>
          <p:cNvPr id="639" name="Google Shape;639;p10" descr="A picture containing drawing&#10;&#10;Description generated with very high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15855" y="1427720"/>
            <a:ext cx="558424" cy="5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0" descr="A picture containing drawing&#10;&#10;Description generated with very high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39178" y="6115955"/>
            <a:ext cx="483032" cy="392627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0"/>
          <p:cNvSpPr txBox="1"/>
          <p:nvPr/>
        </p:nvSpPr>
        <p:spPr>
          <a:xfrm>
            <a:off x="5646593" y="2872150"/>
            <a:ext cx="194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quality issues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0"/>
          <p:cNvSpPr txBox="1"/>
          <p:nvPr/>
        </p:nvSpPr>
        <p:spPr>
          <a:xfrm>
            <a:off x="4109629" y="2872149"/>
            <a:ext cx="16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 of quality issues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3" name="Google Shape;643;p10" descr="Clipboard Badg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66142" y="3051189"/>
            <a:ext cx="483080" cy="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0" descr="A close up of a logo&#10;&#10;Description generated with very high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89739" y="3071002"/>
            <a:ext cx="414608" cy="41442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0"/>
          <p:cNvSpPr txBox="1"/>
          <p:nvPr/>
        </p:nvSpPr>
        <p:spPr>
          <a:xfrm>
            <a:off x="2599574" y="2891730"/>
            <a:ext cx="14169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quality management</a:t>
            </a:r>
            <a:endParaRPr/>
          </a:p>
        </p:txBody>
      </p:sp>
      <p:sp>
        <p:nvSpPr>
          <p:cNvPr id="646" name="Google Shape;646;p10"/>
          <p:cNvSpPr txBox="1"/>
          <p:nvPr/>
        </p:nvSpPr>
        <p:spPr>
          <a:xfrm>
            <a:off x="5177403" y="974337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and customer service</a:t>
            </a:r>
            <a:endParaRPr/>
          </a:p>
        </p:txBody>
      </p:sp>
      <p:pic>
        <p:nvPicPr>
          <p:cNvPr id="647" name="Google Shape;647;p10" descr="Rati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97476" y="2124973"/>
            <a:ext cx="488292" cy="48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0" descr="Dump truck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892246" y="3960573"/>
            <a:ext cx="483080" cy="56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0" descr="A close up of a sign&#10;&#10;Description generated with high confidenc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52040" y="3986849"/>
            <a:ext cx="428625" cy="40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0" descr="A close up of graphics&#10;&#10;Description generated with high confidenc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79194" y="3136579"/>
            <a:ext cx="350394" cy="320417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0"/>
          <p:cNvSpPr txBox="1"/>
          <p:nvPr/>
        </p:nvSpPr>
        <p:spPr>
          <a:xfrm>
            <a:off x="2771621" y="1951244"/>
            <a:ext cx="123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Maintaining quality</a:t>
            </a:r>
            <a:endParaRPr/>
          </a:p>
        </p:txBody>
      </p:sp>
      <p:sp>
        <p:nvSpPr>
          <p:cNvPr id="652" name="Google Shape;652;p10"/>
          <p:cNvSpPr txBox="1"/>
          <p:nvPr/>
        </p:nvSpPr>
        <p:spPr>
          <a:xfrm>
            <a:off x="5592553" y="1951997"/>
            <a:ext cx="112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service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10" descr="A close up of a logo&#10;&#10;Description generated with very high confidence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730638" y="2100963"/>
            <a:ext cx="4476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0" descr="Internet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700538" y="1116391"/>
            <a:ext cx="483079" cy="554967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10"/>
          <p:cNvSpPr txBox="1"/>
          <p:nvPr/>
        </p:nvSpPr>
        <p:spPr>
          <a:xfrm>
            <a:off x="1376763" y="5653751"/>
            <a:ext cx="163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3.3.1 Production Processes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6" name="Google Shape;656;p10" descr="Signpost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988028" y="6048374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0"/>
          <p:cNvSpPr txBox="1"/>
          <p:nvPr/>
        </p:nvSpPr>
        <p:spPr>
          <a:xfrm rot="-2085747">
            <a:off x="-131217" y="3949789"/>
            <a:ext cx="1631604" cy="46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3.3.2 The role of procurement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8" name="Google Shape;658;p10" descr="Signpost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rot="-1913440">
            <a:off x="700193" y="4233467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0"/>
          <p:cNvSpPr txBox="1"/>
          <p:nvPr/>
        </p:nvSpPr>
        <p:spPr>
          <a:xfrm rot="1668809">
            <a:off x="7579894" y="2840233"/>
            <a:ext cx="1631823" cy="46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3.3.3 The concept of quality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10" descr="Signpost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rot="1744169">
            <a:off x="7923147" y="3204407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0"/>
          <p:cNvSpPr txBox="1"/>
          <p:nvPr/>
        </p:nvSpPr>
        <p:spPr>
          <a:xfrm>
            <a:off x="4098637" y="1905117"/>
            <a:ext cx="163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3.3.4 Good customer service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10" descr="Signpost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750874" y="2299740"/>
            <a:ext cx="483080" cy="49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"/>
          <p:cNvSpPr txBox="1">
            <a:spLocks noGrp="1"/>
          </p:cNvSpPr>
          <p:nvPr>
            <p:ph type="title"/>
          </p:nvPr>
        </p:nvSpPr>
        <p:spPr>
          <a:xfrm>
            <a:off x="99125" y="54671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AQA GCSE Business Studies </a:t>
            </a:r>
            <a:endParaRPr/>
          </a:p>
        </p:txBody>
      </p:sp>
      <p:sp>
        <p:nvSpPr>
          <p:cNvPr id="669" name="Google Shape;669;p11"/>
          <p:cNvSpPr txBox="1"/>
          <p:nvPr/>
        </p:nvSpPr>
        <p:spPr>
          <a:xfrm>
            <a:off x="83627" y="426630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Resources learning journey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0" name="Google Shape;670;p11"/>
          <p:cNvGrpSpPr/>
          <p:nvPr/>
        </p:nvGrpSpPr>
        <p:grpSpPr>
          <a:xfrm>
            <a:off x="684728" y="1589019"/>
            <a:ext cx="7929690" cy="4990611"/>
            <a:chOff x="684728" y="1831241"/>
            <a:chExt cx="7929690" cy="4990611"/>
          </a:xfrm>
        </p:grpSpPr>
        <p:sp>
          <p:nvSpPr>
            <p:cNvPr id="671" name="Google Shape;671;p11"/>
            <p:cNvSpPr/>
            <p:nvPr/>
          </p:nvSpPr>
          <p:spPr>
            <a:xfrm>
              <a:off x="1332069" y="5622878"/>
              <a:ext cx="428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 rot="-5459819">
              <a:off x="763988" y="4607901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1279753" y="4679076"/>
              <a:ext cx="669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 rot="5459819" flipH="1">
              <a:off x="4927549" y="555170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 rot="-5460399">
              <a:off x="2462957" y="2695039"/>
              <a:ext cx="1161179" cy="1394312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1358730" y="6554486"/>
              <a:ext cx="4181400" cy="255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 rot="5459819" flipH="1">
              <a:off x="7345478" y="366686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3005877" y="3735686"/>
              <a:ext cx="507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 rot="5460200" flipH="1">
              <a:off x="6070718" y="1806694"/>
              <a:ext cx="1199284" cy="1270394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005877" y="2799642"/>
              <a:ext cx="374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2372103" y="1845778"/>
              <a:ext cx="43527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2" name="Google Shape;682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3970" y="606170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1" descr="Door Op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62" y="6062521"/>
            <a:ext cx="746502" cy="746502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1"/>
          <p:cNvSpPr txBox="1"/>
          <p:nvPr/>
        </p:nvSpPr>
        <p:spPr>
          <a:xfrm>
            <a:off x="2547555" y="5598464"/>
            <a:ext cx="157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organisational structures</a:t>
            </a:r>
            <a:endParaRPr/>
          </a:p>
        </p:txBody>
      </p:sp>
      <p:pic>
        <p:nvPicPr>
          <p:cNvPr id="685" name="Google Shape;685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460" y="4183730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8760" y="513471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467" y="5142387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0472" y="6075356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"/>
          <p:cNvSpPr txBox="1"/>
          <p:nvPr/>
        </p:nvSpPr>
        <p:spPr>
          <a:xfrm>
            <a:off x="4109628" y="5604424"/>
            <a:ext cx="1698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businesses use organisational structures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1"/>
          <p:cNvSpPr txBox="1"/>
          <p:nvPr/>
        </p:nvSpPr>
        <p:spPr>
          <a:xfrm>
            <a:off x="4440413" y="4684144"/>
            <a:ext cx="1789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Appropriateness of organisational structures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1"/>
          <p:cNvSpPr txBox="1"/>
          <p:nvPr/>
        </p:nvSpPr>
        <p:spPr>
          <a:xfrm>
            <a:off x="2892759" y="4753393"/>
            <a:ext cx="165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Centralisation &amp; decentralisation</a:t>
            </a:r>
            <a:endParaRPr/>
          </a:p>
        </p:txBody>
      </p:sp>
      <p:pic>
        <p:nvPicPr>
          <p:cNvPr id="692" name="Google Shape;692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516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5373" y="3219174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5122" y="3240581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920" y="4208410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608" y="322620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 descr="Chevron arro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2926" y="1384613"/>
            <a:ext cx="681926" cy="6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11"/>
          <p:cNvSpPr txBox="1"/>
          <p:nvPr/>
        </p:nvSpPr>
        <p:spPr>
          <a:xfrm>
            <a:off x="736214" y="1494743"/>
            <a:ext cx="124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Operations</a:t>
            </a:r>
            <a:endParaRPr/>
          </a:p>
        </p:txBody>
      </p:sp>
      <p:sp>
        <p:nvSpPr>
          <p:cNvPr id="699" name="Google Shape;699;p11"/>
          <p:cNvSpPr txBox="1"/>
          <p:nvPr/>
        </p:nvSpPr>
        <p:spPr>
          <a:xfrm>
            <a:off x="983185" y="3751137"/>
            <a:ext cx="121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need for recruitment</a:t>
            </a:r>
            <a:endParaRPr/>
          </a:p>
        </p:txBody>
      </p:sp>
      <p:sp>
        <p:nvSpPr>
          <p:cNvPr id="700" name="Google Shape;700;p11"/>
          <p:cNvSpPr txBox="1"/>
          <p:nvPr/>
        </p:nvSpPr>
        <p:spPr>
          <a:xfrm>
            <a:off x="2226890" y="3797664"/>
            <a:ext cx="2321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of recruitment and selection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1"/>
          <p:cNvSpPr txBox="1"/>
          <p:nvPr/>
        </p:nvSpPr>
        <p:spPr>
          <a:xfrm>
            <a:off x="4440412" y="3797663"/>
            <a:ext cx="206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recruitment and selection process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1"/>
          <p:cNvSpPr txBox="1"/>
          <p:nvPr/>
        </p:nvSpPr>
        <p:spPr>
          <a:xfrm>
            <a:off x="-78886" y="6161157"/>
            <a:ext cx="124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</p:txBody>
      </p:sp>
      <p:pic>
        <p:nvPicPr>
          <p:cNvPr id="703" name="Google Shape;703;p11" descr="A close up of a sign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8472" y="1052728"/>
            <a:ext cx="625098" cy="65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063" y="134974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1"/>
          <p:cNvSpPr txBox="1"/>
          <p:nvPr/>
        </p:nvSpPr>
        <p:spPr>
          <a:xfrm>
            <a:off x="2065686" y="1008613"/>
            <a:ext cx="1619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topic assessment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6" name="Google Shape;706;p11" descr="A close up of a logo&#10;&#10;Description generated with high confidence"/>
          <p:cNvPicPr preferRelativeResize="0"/>
          <p:nvPr/>
        </p:nvPicPr>
        <p:blipFill rotWithShape="1">
          <a:blip r:embed="rId7">
            <a:alphaModFix/>
          </a:blip>
          <a:srcRect l="7980" t="13250" r="8448" b="13543"/>
          <a:stretch/>
        </p:blipFill>
        <p:spPr>
          <a:xfrm>
            <a:off x="6940949" y="5449530"/>
            <a:ext cx="2204253" cy="136159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1"/>
          <p:cNvSpPr txBox="1"/>
          <p:nvPr/>
        </p:nvSpPr>
        <p:spPr>
          <a:xfrm>
            <a:off x="7058706" y="5502676"/>
            <a:ext cx="199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8" name="Google Shape;708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764" y="5776385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1"/>
          <p:cNvSpPr txBox="1"/>
          <p:nvPr/>
        </p:nvSpPr>
        <p:spPr>
          <a:xfrm>
            <a:off x="7506959" y="5849431"/>
            <a:ext cx="171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Topic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>
            <a:off x="7506959" y="6392436"/>
            <a:ext cx="15594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Point</a:t>
            </a:r>
            <a:endParaRPr/>
          </a:p>
        </p:txBody>
      </p:sp>
      <p:pic>
        <p:nvPicPr>
          <p:cNvPr id="711" name="Google Shape;711;p11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87791" y="1427720"/>
            <a:ext cx="558424" cy="5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1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2021" y="6348722"/>
            <a:ext cx="405335" cy="329472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11"/>
          <p:cNvSpPr txBox="1"/>
          <p:nvPr/>
        </p:nvSpPr>
        <p:spPr>
          <a:xfrm>
            <a:off x="5960497" y="2872150"/>
            <a:ext cx="1944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motivation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1"/>
          <p:cNvSpPr txBox="1"/>
          <p:nvPr/>
        </p:nvSpPr>
        <p:spPr>
          <a:xfrm>
            <a:off x="4669197" y="2872149"/>
            <a:ext cx="1632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methods of motivation (1)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1"/>
          <p:cNvSpPr txBox="1"/>
          <p:nvPr/>
        </p:nvSpPr>
        <p:spPr>
          <a:xfrm>
            <a:off x="2599573" y="2891730"/>
            <a:ext cx="2043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methods of motivation (2)</a:t>
            </a:r>
            <a:endParaRPr/>
          </a:p>
        </p:txBody>
      </p:sp>
      <p:sp>
        <p:nvSpPr>
          <p:cNvPr id="716" name="Google Shape;716;p11"/>
          <p:cNvSpPr txBox="1"/>
          <p:nvPr/>
        </p:nvSpPr>
        <p:spPr>
          <a:xfrm>
            <a:off x="3919510" y="1008613"/>
            <a:ext cx="1492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training</a:t>
            </a:r>
            <a:endParaRPr/>
          </a:p>
        </p:txBody>
      </p:sp>
      <p:sp>
        <p:nvSpPr>
          <p:cNvPr id="717" name="Google Shape;717;p11"/>
          <p:cNvSpPr txBox="1"/>
          <p:nvPr/>
        </p:nvSpPr>
        <p:spPr>
          <a:xfrm>
            <a:off x="888892" y="5641972"/>
            <a:ext cx="185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3.4.1 Organisational structures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11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2559" y="6048374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1"/>
          <p:cNvSpPr txBox="1"/>
          <p:nvPr/>
        </p:nvSpPr>
        <p:spPr>
          <a:xfrm>
            <a:off x="891139" y="4753392"/>
            <a:ext cx="209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3.4.2 Recruitment &amp; selection of employees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Google Shape;720;p11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16986" y="5093483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1"/>
          <p:cNvSpPr txBox="1"/>
          <p:nvPr/>
        </p:nvSpPr>
        <p:spPr>
          <a:xfrm rot="2657693">
            <a:off x="6801871" y="1236071"/>
            <a:ext cx="1223882" cy="4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3.4.4 Training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2" name="Google Shape;722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240" y="1338614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1"/>
          <p:cNvSpPr txBox="1"/>
          <p:nvPr/>
        </p:nvSpPr>
        <p:spPr>
          <a:xfrm>
            <a:off x="5188743" y="1008613"/>
            <a:ext cx="1492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training</a:t>
            </a:r>
            <a:endParaRPr/>
          </a:p>
        </p:txBody>
      </p:sp>
      <p:pic>
        <p:nvPicPr>
          <p:cNvPr id="724" name="Google Shape;724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763" y="420841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1"/>
          <p:cNvSpPr txBox="1"/>
          <p:nvPr/>
        </p:nvSpPr>
        <p:spPr>
          <a:xfrm>
            <a:off x="6587414" y="3797663"/>
            <a:ext cx="1574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Contracts of employment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11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658218">
            <a:off x="6884117" y="1500461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334" y="2311745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11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204" y="2319504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1"/>
          <p:cNvSpPr txBox="1"/>
          <p:nvPr/>
        </p:nvSpPr>
        <p:spPr>
          <a:xfrm>
            <a:off x="4651157" y="1964720"/>
            <a:ext cx="2127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Non-financial methods of motivation (2)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1"/>
          <p:cNvSpPr txBox="1"/>
          <p:nvPr/>
        </p:nvSpPr>
        <p:spPr>
          <a:xfrm>
            <a:off x="2581534" y="1956448"/>
            <a:ext cx="2043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Non-financial methods of motivation (1)</a:t>
            </a:r>
            <a:endParaRPr/>
          </a:p>
        </p:txBody>
      </p:sp>
      <p:sp>
        <p:nvSpPr>
          <p:cNvPr id="731" name="Google Shape;731;p11"/>
          <p:cNvSpPr txBox="1"/>
          <p:nvPr/>
        </p:nvSpPr>
        <p:spPr>
          <a:xfrm rot="2657693">
            <a:off x="8133217" y="2913612"/>
            <a:ext cx="1223882" cy="64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3.4.3 Motivating employees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Google Shape;732;p11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658218">
            <a:off x="8188176" y="3338561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1" descr="Hierarch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99471" y="5944202"/>
            <a:ext cx="353684" cy="36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1" descr="Help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61430" y="5977126"/>
            <a:ext cx="353684" cy="36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1" descr="Network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63570" y="4994786"/>
            <a:ext cx="353684" cy="36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1" descr="Blockchai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68455" y="5080350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1" descr="Briefcas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34622" y="4076174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1" descr="Meeti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30115" y="4083105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1" descr="Badge Tick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89743" y="4064724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11" descr="Contract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826864" y="4024379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1" descr="Comment Important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368315" y="3150015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1" descr="Coins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097442" y="3150014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1" descr="Money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086729" y="3138586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1" descr="Teacher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918726" y="1244900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1" descr="Car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371169" y="2211576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1" descr="Vacation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284550" y="2171891"/>
            <a:ext cx="353684" cy="3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11" descr="Comment Important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249158" y="1255469"/>
            <a:ext cx="353684" cy="36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"/>
          <p:cNvSpPr txBox="1">
            <a:spLocks noGrp="1"/>
          </p:cNvSpPr>
          <p:nvPr>
            <p:ph type="title"/>
          </p:nvPr>
        </p:nvSpPr>
        <p:spPr>
          <a:xfrm>
            <a:off x="99125" y="54671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AQA GCSE Business Studies </a:t>
            </a:r>
            <a:endParaRPr/>
          </a:p>
        </p:txBody>
      </p:sp>
      <p:sp>
        <p:nvSpPr>
          <p:cNvPr id="754" name="Google Shape;754;p12"/>
          <p:cNvSpPr txBox="1"/>
          <p:nvPr/>
        </p:nvSpPr>
        <p:spPr>
          <a:xfrm>
            <a:off x="83627" y="426630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Marketing learning journey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12"/>
          <p:cNvGrpSpPr/>
          <p:nvPr/>
        </p:nvGrpSpPr>
        <p:grpSpPr>
          <a:xfrm>
            <a:off x="684728" y="1576683"/>
            <a:ext cx="7929690" cy="5002947"/>
            <a:chOff x="684728" y="1818905"/>
            <a:chExt cx="7929690" cy="5002947"/>
          </a:xfrm>
        </p:grpSpPr>
        <p:sp>
          <p:nvSpPr>
            <p:cNvPr id="756" name="Google Shape;756;p12"/>
            <p:cNvSpPr/>
            <p:nvPr/>
          </p:nvSpPr>
          <p:spPr>
            <a:xfrm>
              <a:off x="1332069" y="5622878"/>
              <a:ext cx="428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2"/>
            <p:cNvSpPr/>
            <p:nvPr/>
          </p:nvSpPr>
          <p:spPr>
            <a:xfrm rot="-5459819">
              <a:off x="763988" y="4607901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2"/>
            <p:cNvSpPr/>
            <p:nvPr/>
          </p:nvSpPr>
          <p:spPr>
            <a:xfrm>
              <a:off x="1279753" y="4679076"/>
              <a:ext cx="669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2"/>
            <p:cNvSpPr/>
            <p:nvPr/>
          </p:nvSpPr>
          <p:spPr>
            <a:xfrm rot="5459819" flipH="1">
              <a:off x="4927549" y="555170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2"/>
            <p:cNvSpPr/>
            <p:nvPr/>
          </p:nvSpPr>
          <p:spPr>
            <a:xfrm rot="-5460399">
              <a:off x="2462957" y="2695039"/>
              <a:ext cx="1161179" cy="1394312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2"/>
            <p:cNvSpPr/>
            <p:nvPr/>
          </p:nvSpPr>
          <p:spPr>
            <a:xfrm>
              <a:off x="1358730" y="6554486"/>
              <a:ext cx="4181400" cy="255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2"/>
            <p:cNvSpPr/>
            <p:nvPr/>
          </p:nvSpPr>
          <p:spPr>
            <a:xfrm rot="5459819" flipH="1">
              <a:off x="7345478" y="366686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2"/>
            <p:cNvSpPr/>
            <p:nvPr/>
          </p:nvSpPr>
          <p:spPr>
            <a:xfrm>
              <a:off x="3005877" y="3735686"/>
              <a:ext cx="507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2"/>
            <p:cNvSpPr/>
            <p:nvPr/>
          </p:nvSpPr>
          <p:spPr>
            <a:xfrm rot="5460200" flipH="1">
              <a:off x="7340823" y="1794358"/>
              <a:ext cx="1199284" cy="1270394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2"/>
            <p:cNvSpPr/>
            <p:nvPr/>
          </p:nvSpPr>
          <p:spPr>
            <a:xfrm>
              <a:off x="3005877" y="2799628"/>
              <a:ext cx="4969800" cy="24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2"/>
            <p:cNvSpPr/>
            <p:nvPr/>
          </p:nvSpPr>
          <p:spPr>
            <a:xfrm>
              <a:off x="1381006" y="1842518"/>
              <a:ext cx="6594600" cy="238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7" name="Google Shape;767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3970" y="606170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2" descr="Door Op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62" y="6062521"/>
            <a:ext cx="746502" cy="746502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12"/>
          <p:cNvSpPr txBox="1"/>
          <p:nvPr/>
        </p:nvSpPr>
        <p:spPr>
          <a:xfrm>
            <a:off x="2547555" y="5598464"/>
            <a:ext cx="1636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and satisfying customer needs</a:t>
            </a:r>
            <a:endParaRPr/>
          </a:p>
        </p:txBody>
      </p:sp>
      <p:pic>
        <p:nvPicPr>
          <p:cNvPr id="770" name="Google Shape;770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40567" y="480198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832" y="512722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511207">
            <a:off x="5622072" y="518671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852187">
            <a:off x="5924149" y="5897782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2"/>
          <p:cNvSpPr txBox="1"/>
          <p:nvPr/>
        </p:nvSpPr>
        <p:spPr>
          <a:xfrm rot="6580577">
            <a:off x="5728184" y="6037704"/>
            <a:ext cx="1699111" cy="43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of segmentation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2"/>
          <p:cNvSpPr txBox="1"/>
          <p:nvPr/>
        </p:nvSpPr>
        <p:spPr>
          <a:xfrm>
            <a:off x="5271120" y="4836829"/>
            <a:ext cx="152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businesses use segmentation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2"/>
          <p:cNvSpPr txBox="1"/>
          <p:nvPr/>
        </p:nvSpPr>
        <p:spPr>
          <a:xfrm>
            <a:off x="2118436" y="4709522"/>
            <a:ext cx="14067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market research</a:t>
            </a:r>
            <a:endParaRPr/>
          </a:p>
        </p:txBody>
      </p:sp>
      <p:pic>
        <p:nvPicPr>
          <p:cNvPr id="777" name="Google Shape;777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753" y="417978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9944" y="3219174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6055" y="323334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5563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9381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2" descr="Chevron arro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985" y="1377420"/>
            <a:ext cx="681926" cy="6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12"/>
          <p:cNvSpPr txBox="1"/>
          <p:nvPr/>
        </p:nvSpPr>
        <p:spPr>
          <a:xfrm>
            <a:off x="34722" y="1587936"/>
            <a:ext cx="93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/>
          </a:p>
        </p:txBody>
      </p:sp>
      <p:sp>
        <p:nvSpPr>
          <p:cNvPr id="784" name="Google Shape;784;p12"/>
          <p:cNvSpPr txBox="1"/>
          <p:nvPr/>
        </p:nvSpPr>
        <p:spPr>
          <a:xfrm rot="-5400000">
            <a:off x="-544325" y="4759235"/>
            <a:ext cx="161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market research</a:t>
            </a:r>
            <a:endParaRPr/>
          </a:p>
        </p:txBody>
      </p:sp>
      <p:sp>
        <p:nvSpPr>
          <p:cNvPr id="785" name="Google Shape;785;p12"/>
          <p:cNvSpPr txBox="1"/>
          <p:nvPr/>
        </p:nvSpPr>
        <p:spPr>
          <a:xfrm>
            <a:off x="868842" y="3727315"/>
            <a:ext cx="1518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and drawbacks of market research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2"/>
          <p:cNvSpPr txBox="1"/>
          <p:nvPr/>
        </p:nvSpPr>
        <p:spPr>
          <a:xfrm>
            <a:off x="2397321" y="3734455"/>
            <a:ext cx="1677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Qualitative and quantitative market research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2"/>
          <p:cNvSpPr txBox="1"/>
          <p:nvPr/>
        </p:nvSpPr>
        <p:spPr>
          <a:xfrm>
            <a:off x="-78886" y="6297272"/>
            <a:ext cx="124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/>
          </a:p>
        </p:txBody>
      </p:sp>
      <p:pic>
        <p:nvPicPr>
          <p:cNvPr id="788" name="Google Shape;788;p12" descr="A close up of a sign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22168" y="1052728"/>
            <a:ext cx="625098" cy="65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3711" y="134974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2"/>
          <p:cNvSpPr txBox="1"/>
          <p:nvPr/>
        </p:nvSpPr>
        <p:spPr>
          <a:xfrm>
            <a:off x="1069382" y="1008613"/>
            <a:ext cx="1619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topic assessment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1" name="Google Shape;791;p12" descr="A close up of a logo&#10;&#10;Description generated with high confidence"/>
          <p:cNvPicPr preferRelativeResize="0"/>
          <p:nvPr/>
        </p:nvPicPr>
        <p:blipFill rotWithShape="1">
          <a:blip r:embed="rId7">
            <a:alphaModFix/>
          </a:blip>
          <a:srcRect l="7980" t="13250" r="8448" b="13543"/>
          <a:stretch/>
        </p:blipFill>
        <p:spPr>
          <a:xfrm>
            <a:off x="7058706" y="5449530"/>
            <a:ext cx="2086496" cy="136159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12"/>
          <p:cNvSpPr txBox="1"/>
          <p:nvPr/>
        </p:nvSpPr>
        <p:spPr>
          <a:xfrm>
            <a:off x="7266352" y="5502676"/>
            <a:ext cx="178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3" name="Google Shape;793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3194" y="5776385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12"/>
          <p:cNvSpPr txBox="1"/>
          <p:nvPr/>
        </p:nvSpPr>
        <p:spPr>
          <a:xfrm>
            <a:off x="7520607" y="5849431"/>
            <a:ext cx="171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Topic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12"/>
          <p:cNvSpPr txBox="1"/>
          <p:nvPr/>
        </p:nvSpPr>
        <p:spPr>
          <a:xfrm>
            <a:off x="7520607" y="6392436"/>
            <a:ext cx="1559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Point</a:t>
            </a:r>
            <a:endParaRPr/>
          </a:p>
        </p:txBody>
      </p:sp>
      <p:pic>
        <p:nvPicPr>
          <p:cNvPr id="796" name="Google Shape;796;p12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1487" y="1427720"/>
            <a:ext cx="558424" cy="5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12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3194" y="6348722"/>
            <a:ext cx="405335" cy="329472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2"/>
          <p:cNvSpPr txBox="1"/>
          <p:nvPr/>
        </p:nvSpPr>
        <p:spPr>
          <a:xfrm>
            <a:off x="6741450" y="3722995"/>
            <a:ext cx="1497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skimming and price penetration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2"/>
          <p:cNvSpPr txBox="1"/>
          <p:nvPr/>
        </p:nvSpPr>
        <p:spPr>
          <a:xfrm>
            <a:off x="5532277" y="2797983"/>
            <a:ext cx="1395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 pricing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2"/>
          <p:cNvSpPr txBox="1"/>
          <p:nvPr/>
        </p:nvSpPr>
        <p:spPr>
          <a:xfrm>
            <a:off x="4162686" y="2785561"/>
            <a:ext cx="1468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 between price and demand</a:t>
            </a:r>
            <a:endParaRPr/>
          </a:p>
        </p:txBody>
      </p:sp>
      <p:sp>
        <p:nvSpPr>
          <p:cNvPr id="801" name="Google Shape;801;p12"/>
          <p:cNvSpPr txBox="1"/>
          <p:nvPr/>
        </p:nvSpPr>
        <p:spPr>
          <a:xfrm>
            <a:off x="2870603" y="913077"/>
            <a:ext cx="12195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marketing mix</a:t>
            </a:r>
            <a:endParaRPr/>
          </a:p>
        </p:txBody>
      </p:sp>
      <p:sp>
        <p:nvSpPr>
          <p:cNvPr id="802" name="Google Shape;802;p12"/>
          <p:cNvSpPr txBox="1"/>
          <p:nvPr/>
        </p:nvSpPr>
        <p:spPr>
          <a:xfrm>
            <a:off x="409433" y="5641972"/>
            <a:ext cx="232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3.5.1 Identifying and understanding customers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3" name="Google Shape;803;p12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2559" y="6048374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12"/>
          <p:cNvSpPr txBox="1"/>
          <p:nvPr/>
        </p:nvSpPr>
        <p:spPr>
          <a:xfrm>
            <a:off x="4342520" y="5667115"/>
            <a:ext cx="1322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3.5.2 Segmentation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5" name="Google Shape;805;p12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62042" y="6048543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12"/>
          <p:cNvSpPr txBox="1"/>
          <p:nvPr/>
        </p:nvSpPr>
        <p:spPr>
          <a:xfrm>
            <a:off x="5300309" y="3748168"/>
            <a:ext cx="1504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3.5.4 Elements of the marketing mix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7" name="Google Shape;807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287" y="1338614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2"/>
          <p:cNvSpPr txBox="1"/>
          <p:nvPr/>
        </p:nvSpPr>
        <p:spPr>
          <a:xfrm>
            <a:off x="4237790" y="940802"/>
            <a:ext cx="149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E-commerce and m-commerce</a:t>
            </a:r>
            <a:endParaRPr/>
          </a:p>
        </p:txBody>
      </p:sp>
      <p:pic>
        <p:nvPicPr>
          <p:cNvPr id="809" name="Google Shape;809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6354" y="420841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2"/>
          <p:cNvSpPr txBox="1"/>
          <p:nvPr/>
        </p:nvSpPr>
        <p:spPr>
          <a:xfrm>
            <a:off x="4019502" y="3743955"/>
            <a:ext cx="13434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size and market share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1" name="Google Shape;811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3742" y="228444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025" y="230685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12"/>
          <p:cNvSpPr txBox="1"/>
          <p:nvPr/>
        </p:nvSpPr>
        <p:spPr>
          <a:xfrm>
            <a:off x="6971264" y="1886848"/>
            <a:ext cx="1092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advertising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2"/>
          <p:cNvSpPr txBox="1"/>
          <p:nvPr/>
        </p:nvSpPr>
        <p:spPr>
          <a:xfrm>
            <a:off x="3598119" y="1938716"/>
            <a:ext cx="125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life-cycle</a:t>
            </a:r>
            <a:endParaRPr/>
          </a:p>
        </p:txBody>
      </p:sp>
      <p:sp>
        <p:nvSpPr>
          <p:cNvPr id="815" name="Google Shape;815;p12"/>
          <p:cNvSpPr txBox="1"/>
          <p:nvPr/>
        </p:nvSpPr>
        <p:spPr>
          <a:xfrm>
            <a:off x="3459429" y="4684842"/>
            <a:ext cx="1888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3.5.3 Purpose and methods of market research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6" name="Google Shape;816;p12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60287" y="5044578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656" y="5150881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2"/>
          <p:cNvSpPr txBox="1"/>
          <p:nvPr/>
        </p:nvSpPr>
        <p:spPr>
          <a:xfrm>
            <a:off x="967879" y="4707925"/>
            <a:ext cx="1320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market research</a:t>
            </a:r>
            <a:endParaRPr/>
          </a:p>
        </p:txBody>
      </p:sp>
      <p:pic>
        <p:nvPicPr>
          <p:cNvPr id="819" name="Google Shape;819;p12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31894" y="4157519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697" y="1337379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2"/>
          <p:cNvSpPr txBox="1"/>
          <p:nvPr/>
        </p:nvSpPr>
        <p:spPr>
          <a:xfrm>
            <a:off x="5624750" y="953163"/>
            <a:ext cx="126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 channels</a:t>
            </a:r>
            <a:endParaRPr/>
          </a:p>
        </p:txBody>
      </p:sp>
      <p:sp>
        <p:nvSpPr>
          <p:cNvPr id="822" name="Google Shape;822;p12"/>
          <p:cNvSpPr txBox="1"/>
          <p:nvPr/>
        </p:nvSpPr>
        <p:spPr>
          <a:xfrm>
            <a:off x="6865705" y="935515"/>
            <a:ext cx="15735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 promotion</a:t>
            </a:r>
            <a:endParaRPr/>
          </a:p>
        </p:txBody>
      </p:sp>
      <p:pic>
        <p:nvPicPr>
          <p:cNvPr id="823" name="Google Shape;823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219" y="135848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2"/>
          <p:cNvSpPr txBox="1"/>
          <p:nvPr/>
        </p:nvSpPr>
        <p:spPr>
          <a:xfrm rot="5400000">
            <a:off x="8177970" y="2017170"/>
            <a:ext cx="1443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Promotional methods</a:t>
            </a:r>
            <a:endParaRPr/>
          </a:p>
        </p:txBody>
      </p:sp>
      <p:pic>
        <p:nvPicPr>
          <p:cNvPr id="825" name="Google Shape;825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332885" y="1921335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2"/>
          <p:cNvSpPr txBox="1"/>
          <p:nvPr/>
        </p:nvSpPr>
        <p:spPr>
          <a:xfrm>
            <a:off x="6977878" y="2797984"/>
            <a:ext cx="1849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pricing, loss leader and cost plus pricing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7" name="Google Shape;827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478" y="3240581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4276" y="2284449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12"/>
          <p:cNvSpPr txBox="1"/>
          <p:nvPr/>
        </p:nvSpPr>
        <p:spPr>
          <a:xfrm>
            <a:off x="5859931" y="1915504"/>
            <a:ext cx="1092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promotion?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235" y="2284449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2"/>
          <p:cNvSpPr txBox="1"/>
          <p:nvPr/>
        </p:nvSpPr>
        <p:spPr>
          <a:xfrm>
            <a:off x="4773565" y="1915504"/>
            <a:ext cx="105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Boston Matrix</a:t>
            </a:r>
            <a:endParaRPr/>
          </a:p>
        </p:txBody>
      </p:sp>
      <p:pic>
        <p:nvPicPr>
          <p:cNvPr id="832" name="Google Shape;832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1882" y="3234411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2"/>
          <p:cNvSpPr txBox="1"/>
          <p:nvPr/>
        </p:nvSpPr>
        <p:spPr>
          <a:xfrm>
            <a:off x="2774624" y="2800798"/>
            <a:ext cx="1468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new products</a:t>
            </a:r>
            <a:endParaRPr/>
          </a:p>
        </p:txBody>
      </p:sp>
      <p:pic>
        <p:nvPicPr>
          <p:cNvPr id="834" name="Google Shape;834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7771" y="2294692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2"/>
          <p:cNvSpPr txBox="1"/>
          <p:nvPr/>
        </p:nvSpPr>
        <p:spPr>
          <a:xfrm>
            <a:off x="2287776" y="1938716"/>
            <a:ext cx="133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differentiation</a:t>
            </a:r>
            <a:endParaRPr/>
          </a:p>
        </p:txBody>
      </p:sp>
      <p:pic>
        <p:nvPicPr>
          <p:cNvPr id="836" name="Google Shape;836;p12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92335" y="288254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2"/>
          <p:cNvSpPr txBox="1"/>
          <p:nvPr/>
        </p:nvSpPr>
        <p:spPr>
          <a:xfrm rot="-5400000">
            <a:off x="1263458" y="2720795"/>
            <a:ext cx="11214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product design</a:t>
            </a:r>
            <a:endParaRPr/>
          </a:p>
        </p:txBody>
      </p:sp>
      <p:pic>
        <p:nvPicPr>
          <p:cNvPr id="838" name="Google Shape;838;p12" descr="Target Audi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16494" y="6011818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2" descr="Orang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86055" y="6364318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2" descr="Question mark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68247" y="521578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12" descr="Book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80459" y="5044578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2" descr="Clipboar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6967" y="502358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2" descr="Research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418352" y="442736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2" descr="Presentation with pie chart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28069" y="4138076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2" descr="Alterations &amp; Tailori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94987" y="4112854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2" descr="Ta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890478" y="4106339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2" descr="Label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26427" y="3291484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12" descr="Pinch Zoom Out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77655" y="3169464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2" descr="Supply And Deman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07893" y="318754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2" descr="Search Inventory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724537" y="3126026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12" descr="Continuous Improvemen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075465" y="2653182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2" descr="Lightbulb and gear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39382" y="217858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2" descr="Megaphone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681137" y="2236956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2" descr="Target Audienc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021913" y="130612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2" descr="Internet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313972" y="1277193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2" descr="Store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496853" y="126572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2" descr="Cauldron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780079" y="1243689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2" descr="Thumbs up sign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180760" y="4106339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12" descr="Logarithmic Graph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435168" y="2205713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12" descr="Cow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508970" y="223052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2" descr="Television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791960" y="223340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2" descr="Tax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 rot="5400000">
            <a:off x="8530661" y="2447951"/>
            <a:ext cx="311346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99125" y="54671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AQA GCSE Business Studies </a:t>
            </a:r>
            <a:endParaRPr/>
          </a:p>
        </p:txBody>
      </p:sp>
      <p:sp>
        <p:nvSpPr>
          <p:cNvPr id="869" name="Google Shape;869;p13"/>
          <p:cNvSpPr txBox="1"/>
          <p:nvPr/>
        </p:nvSpPr>
        <p:spPr>
          <a:xfrm>
            <a:off x="83627" y="426630"/>
            <a:ext cx="8932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 learning journey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p13"/>
          <p:cNvGrpSpPr/>
          <p:nvPr/>
        </p:nvGrpSpPr>
        <p:grpSpPr>
          <a:xfrm>
            <a:off x="684728" y="1589019"/>
            <a:ext cx="7929690" cy="4990611"/>
            <a:chOff x="684728" y="1831241"/>
            <a:chExt cx="7929690" cy="4990611"/>
          </a:xfrm>
        </p:grpSpPr>
        <p:sp>
          <p:nvSpPr>
            <p:cNvPr id="871" name="Google Shape;871;p13"/>
            <p:cNvSpPr/>
            <p:nvPr/>
          </p:nvSpPr>
          <p:spPr>
            <a:xfrm>
              <a:off x="1332069" y="5622878"/>
              <a:ext cx="428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3"/>
            <p:cNvSpPr/>
            <p:nvPr/>
          </p:nvSpPr>
          <p:spPr>
            <a:xfrm rot="-5459819">
              <a:off x="763988" y="4607901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1279753" y="4679076"/>
              <a:ext cx="669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3"/>
            <p:cNvSpPr/>
            <p:nvPr/>
          </p:nvSpPr>
          <p:spPr>
            <a:xfrm rot="5459819" flipH="1">
              <a:off x="4927549" y="555170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3"/>
            <p:cNvSpPr/>
            <p:nvPr/>
          </p:nvSpPr>
          <p:spPr>
            <a:xfrm rot="-5460399">
              <a:off x="2462957" y="2695039"/>
              <a:ext cx="1161179" cy="1394312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1358730" y="6554486"/>
              <a:ext cx="4181400" cy="255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3"/>
            <p:cNvSpPr/>
            <p:nvPr/>
          </p:nvSpPr>
          <p:spPr>
            <a:xfrm rot="5459819" flipH="1">
              <a:off x="7345478" y="3666862"/>
              <a:ext cx="1189680" cy="1327701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005877" y="3735686"/>
              <a:ext cx="5076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3"/>
            <p:cNvSpPr/>
            <p:nvPr/>
          </p:nvSpPr>
          <p:spPr>
            <a:xfrm rot="5460200" flipH="1">
              <a:off x="6070718" y="1806694"/>
              <a:ext cx="1199284" cy="1270394"/>
            </a:xfrm>
            <a:prstGeom prst="blockArc">
              <a:avLst>
                <a:gd name="adj1" fmla="val 10934306"/>
                <a:gd name="adj2" fmla="val 21471682"/>
                <a:gd name="adj3" fmla="val 20172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005877" y="2799642"/>
              <a:ext cx="37440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2372103" y="1845778"/>
              <a:ext cx="4352700" cy="2439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2" name="Google Shape;882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490" y="606170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" descr="Door Op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62" y="6062521"/>
            <a:ext cx="746502" cy="746502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13"/>
          <p:cNvSpPr txBox="1"/>
          <p:nvPr/>
        </p:nvSpPr>
        <p:spPr>
          <a:xfrm>
            <a:off x="2411075" y="5666459"/>
            <a:ext cx="1576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&amp; external sources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5" name="Google Shape;885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368" y="4179783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1377" y="5120524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173" y="5116451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4936" y="6075356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13"/>
          <p:cNvSpPr txBox="1"/>
          <p:nvPr/>
        </p:nvSpPr>
        <p:spPr>
          <a:xfrm>
            <a:off x="3911422" y="5604424"/>
            <a:ext cx="1801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&amp; drawbacks of finance sources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3"/>
          <p:cNvSpPr txBox="1"/>
          <p:nvPr/>
        </p:nvSpPr>
        <p:spPr>
          <a:xfrm>
            <a:off x="2192346" y="4753391"/>
            <a:ext cx="82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 flow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3"/>
          <p:cNvSpPr txBox="1"/>
          <p:nvPr/>
        </p:nvSpPr>
        <p:spPr>
          <a:xfrm>
            <a:off x="961813" y="4753392"/>
            <a:ext cx="1208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 flow forecasts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5092" y="419367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3225" y="230034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261" y="3229569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9215" y="4208410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7912" y="3241512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13" descr="Chevron arro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2926" y="1384613"/>
            <a:ext cx="681926" cy="6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13"/>
          <p:cNvSpPr txBox="1"/>
          <p:nvPr/>
        </p:nvSpPr>
        <p:spPr>
          <a:xfrm>
            <a:off x="736214" y="1562727"/>
            <a:ext cx="124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POST-16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3"/>
          <p:cNvSpPr txBox="1"/>
          <p:nvPr/>
        </p:nvSpPr>
        <p:spPr>
          <a:xfrm>
            <a:off x="706614" y="3800423"/>
            <a:ext cx="1562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Solutions to cash flow problems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3"/>
          <p:cNvSpPr txBox="1"/>
          <p:nvPr/>
        </p:nvSpPr>
        <p:spPr>
          <a:xfrm>
            <a:off x="3905718" y="3797663"/>
            <a:ext cx="1966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financial calculations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13"/>
          <p:cNvSpPr txBox="1"/>
          <p:nvPr/>
        </p:nvSpPr>
        <p:spPr>
          <a:xfrm>
            <a:off x="5624529" y="3782273"/>
            <a:ext cx="1397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rate of return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3"/>
          <p:cNvSpPr txBox="1"/>
          <p:nvPr/>
        </p:nvSpPr>
        <p:spPr>
          <a:xfrm>
            <a:off x="-78886" y="6161157"/>
            <a:ext cx="124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3" name="Google Shape;903;p13" descr="A close up of a sign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8472" y="1052728"/>
            <a:ext cx="625098" cy="65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063" y="134974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3"/>
          <p:cNvSpPr txBox="1"/>
          <p:nvPr/>
        </p:nvSpPr>
        <p:spPr>
          <a:xfrm>
            <a:off x="2065686" y="1008613"/>
            <a:ext cx="1619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topic assessment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6" name="Google Shape;906;p13" descr="A close up of a logo&#10;&#10;Description generated with high confidence"/>
          <p:cNvPicPr preferRelativeResize="0"/>
          <p:nvPr/>
        </p:nvPicPr>
        <p:blipFill rotWithShape="1">
          <a:blip r:embed="rId7">
            <a:alphaModFix/>
          </a:blip>
          <a:srcRect l="7980" t="13250" r="8448" b="13543"/>
          <a:stretch/>
        </p:blipFill>
        <p:spPr>
          <a:xfrm>
            <a:off x="6940949" y="5449530"/>
            <a:ext cx="2204253" cy="1361594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3"/>
          <p:cNvSpPr txBox="1"/>
          <p:nvPr/>
        </p:nvSpPr>
        <p:spPr>
          <a:xfrm>
            <a:off x="7058706" y="5502676"/>
            <a:ext cx="199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8" name="Google Shape;908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764" y="5776385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3"/>
          <p:cNvSpPr txBox="1"/>
          <p:nvPr/>
        </p:nvSpPr>
        <p:spPr>
          <a:xfrm>
            <a:off x="7506959" y="5849431"/>
            <a:ext cx="171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Topic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3"/>
          <p:cNvSpPr txBox="1"/>
          <p:nvPr/>
        </p:nvSpPr>
        <p:spPr>
          <a:xfrm>
            <a:off x="7506959" y="6392436"/>
            <a:ext cx="15594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Point</a:t>
            </a:r>
            <a:endParaRPr/>
          </a:p>
        </p:txBody>
      </p:sp>
      <p:pic>
        <p:nvPicPr>
          <p:cNvPr id="911" name="Google Shape;911;p13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87791" y="1427720"/>
            <a:ext cx="558424" cy="5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3" descr="A picture containing drawing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2021" y="6348722"/>
            <a:ext cx="405335" cy="329472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3"/>
          <p:cNvSpPr txBox="1"/>
          <p:nvPr/>
        </p:nvSpPr>
        <p:spPr>
          <a:xfrm>
            <a:off x="7170466" y="2872148"/>
            <a:ext cx="1283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Margin of safety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3"/>
          <p:cNvSpPr txBox="1"/>
          <p:nvPr/>
        </p:nvSpPr>
        <p:spPr>
          <a:xfrm>
            <a:off x="2698451" y="2872149"/>
            <a:ext cx="1758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financial statements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3"/>
          <p:cNvSpPr txBox="1"/>
          <p:nvPr/>
        </p:nvSpPr>
        <p:spPr>
          <a:xfrm>
            <a:off x="2938838" y="1940887"/>
            <a:ext cx="1526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Income statements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 txBox="1"/>
          <p:nvPr/>
        </p:nvSpPr>
        <p:spPr>
          <a:xfrm>
            <a:off x="3950969" y="996833"/>
            <a:ext cx="1492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Gross and net profit margins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 txBox="1"/>
          <p:nvPr/>
        </p:nvSpPr>
        <p:spPr>
          <a:xfrm>
            <a:off x="888892" y="5641972"/>
            <a:ext cx="185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3.6.1 Sources of finance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8" name="Google Shape;918;p13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2559" y="6048374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3"/>
          <p:cNvSpPr txBox="1"/>
          <p:nvPr/>
        </p:nvSpPr>
        <p:spPr>
          <a:xfrm>
            <a:off x="3227056" y="4753903"/>
            <a:ext cx="127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3.6.2 Cash flow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0" name="Google Shape;920;p13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37505" y="5103497"/>
            <a:ext cx="483080" cy="4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3"/>
          <p:cNvSpPr txBox="1"/>
          <p:nvPr/>
        </p:nvSpPr>
        <p:spPr>
          <a:xfrm>
            <a:off x="4418340" y="2771102"/>
            <a:ext cx="275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3.6.4 Analysing the financial performance of a business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" name="Google Shape;922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9166" y="1338614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13"/>
          <p:cNvSpPr txBox="1"/>
          <p:nvPr/>
        </p:nvSpPr>
        <p:spPr>
          <a:xfrm>
            <a:off x="5605948" y="1008613"/>
            <a:ext cx="1914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Interpreting financial statements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4" name="Google Shape;924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1024" y="4208410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3"/>
          <p:cNvSpPr txBox="1"/>
          <p:nvPr/>
        </p:nvSpPr>
        <p:spPr>
          <a:xfrm>
            <a:off x="6952955" y="3882301"/>
            <a:ext cx="122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Break-even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6" name="Google Shape;926;p13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50416" y="3170035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2007" y="5134718"/>
            <a:ext cx="488197" cy="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3" descr="Mar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204" y="2319504"/>
            <a:ext cx="488197" cy="5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13"/>
          <p:cNvSpPr txBox="1"/>
          <p:nvPr/>
        </p:nvSpPr>
        <p:spPr>
          <a:xfrm>
            <a:off x="4859034" y="1931094"/>
            <a:ext cx="1875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 of financial position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13"/>
          <p:cNvSpPr txBox="1"/>
          <p:nvPr/>
        </p:nvSpPr>
        <p:spPr>
          <a:xfrm>
            <a:off x="4371425" y="4784681"/>
            <a:ext cx="1728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Appropriateness of finance sources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3"/>
          <p:cNvSpPr txBox="1"/>
          <p:nvPr/>
        </p:nvSpPr>
        <p:spPr>
          <a:xfrm>
            <a:off x="2276321" y="3783406"/>
            <a:ext cx="199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3.6.3 Financial terms and calculations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2" name="Google Shape;932;p13" descr="Signp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37031" y="4138383"/>
            <a:ext cx="483080" cy="4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3" descr="Gold bar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87000" y="5995623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3" descr="Badge Tick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03768" y="5953497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3" descr="Workflow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53303" y="502228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3" descr="Comment Importa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47857" y="415119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3" descr="Rai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58768" y="503468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3" descr="Calculato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75110" y="412023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3" descr="Return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500165" y="4099206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3" descr="Supply And Deman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803668" y="4095908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3" descr="Scales of justic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020527" y="3141036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3" descr="Document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019268" y="314573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3" descr="Puzzle pieces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285858" y="2250073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3" descr="Scribbl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087717" y="2233420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3" descr="Ey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881514" y="1289665"/>
            <a:ext cx="31134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3" descr="A close up of a sign&#10;&#10;Description generated with high confidence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222083" y="1252479"/>
            <a:ext cx="337059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3" descr="Bank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715114" y="5081465"/>
            <a:ext cx="353684" cy="36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rgbClr val="000000"/>
      </a:dk1>
      <a:lt1>
        <a:srgbClr val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 Dark">
  <a:themeElements>
    <a:clrScheme name="PGO2">
      <a:dk1>
        <a:srgbClr val="000000"/>
      </a:dk1>
      <a:lt1>
        <a:srgbClr val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On-screen Show (4:3)</PresentationFormat>
  <Paragraphs>244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</vt:lpstr>
      <vt:lpstr>Open Sans</vt:lpstr>
      <vt:lpstr>Template PresentationGo</vt:lpstr>
      <vt:lpstr>Template PresentationGo Dark</vt:lpstr>
      <vt:lpstr>Custom Design</vt:lpstr>
      <vt:lpstr>AQA GCSE Business Studies </vt:lpstr>
      <vt:lpstr>AQA GCSE Business Studies </vt:lpstr>
      <vt:lpstr>AQA GCSE Business Studies </vt:lpstr>
      <vt:lpstr>AQA GCSE Business Studies </vt:lpstr>
      <vt:lpstr>AQA GCSE Business Studies </vt:lpstr>
      <vt:lpstr>AQA GCSE Business Studies </vt:lpstr>
      <vt:lpstr>AQA GCSE Business Studies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GCSE Business Studies </dc:title>
  <dc:creator>Melanie Gowans</dc:creator>
  <cp:lastModifiedBy>Melanie Gowans</cp:lastModifiedBy>
  <cp:revision>1</cp:revision>
  <dcterms:modified xsi:type="dcterms:W3CDTF">2021-11-03T10:23:32Z</dcterms:modified>
</cp:coreProperties>
</file>