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546100" indent="-88900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093788" indent="-179388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641475" indent="-2698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187575" indent="-358775" algn="l" defTabSz="10937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A68"/>
    <a:srgbClr val="00B800"/>
    <a:srgbClr val="2CB22C"/>
    <a:srgbClr val="00CC00"/>
    <a:srgbClr val="00FF00"/>
    <a:srgbClr val="00FFCC"/>
    <a:srgbClr val="00B050"/>
    <a:srgbClr val="144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8" autoAdjust="0"/>
    <p:restoredTop sz="43141" autoAdjust="0"/>
  </p:normalViewPr>
  <p:slideViewPr>
    <p:cSldViewPr snapToGrid="0">
      <p:cViewPr>
        <p:scale>
          <a:sx n="90" d="100"/>
          <a:sy n="90" d="100"/>
        </p:scale>
        <p:origin x="-684" y="-6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EA99659-4E17-465F-8933-89200B0C1B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4FFEDC-5AF0-4F14-8268-1C21BE2452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855C41-E1C6-4051-BD88-0BD13E02BC06}" type="datetimeFigureOut">
              <a:rPr lang="en-US"/>
              <a:pPr>
                <a:defRPr/>
              </a:pPr>
              <a:t>7/10/2020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7116F96D-353E-4F45-97ED-A5818D7630F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B22946EE-4454-42CB-AEB8-E5C749B60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DCF664A-89B6-45D7-8A06-A9038DF218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D41C1D9-DB61-4EE4-BC03-E0B170F822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ECC27-036F-499F-BA36-EF2715A71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2955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5138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0275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95413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60550" algn="l" defTabSz="9302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="" xmlns:a16="http://schemas.microsoft.com/office/drawing/2014/main" id="{1E93D99D-A0EC-4C1B-8B21-8D52B503E1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="" xmlns:a16="http://schemas.microsoft.com/office/drawing/2014/main" id="{B426F3D1-3201-45BF-99F5-A25D44200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6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21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="" xmlns:a16="http://schemas.microsoft.com/office/drawing/2014/main" id="{72677C02-E089-4C94-8ACE-EDAEF0021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62655CE4-D43B-4E05-A78D-641C02EA10D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39BDEC8-7776-4BD9-94FC-952A9687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0689-8348-40AB-8024-6D9833C0C22C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0B1E88-D5CC-4C32-A1A0-11BF66F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B0A929-0B91-4F0B-93B1-AF18FF4A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29528-573D-4C56-AFC1-E5E71C3FED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5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76C342-CAD2-4D7A-A35C-379FD02A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5C01C-8375-44C4-8CDF-B1B8C491AAF6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A5E7B2-8BBD-45ED-BA29-6429DF46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1B003EF-B869-4299-AEA3-00BF5E05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D1EED-DD41-405A-852C-5702EEB1129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1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C96A75-51BA-4866-A8A1-DB78831D5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95B5-0612-4491-9750-89C6F3581635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DB66131-AFCD-45B4-BD58-FB54D4C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FD20B-8F9F-4AF9-A664-327110FA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5C011-E1B4-42C2-9C68-AD9612F2548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19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C9A373-E54A-4E2B-BBE9-68228FAC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D7B6E-343C-47A1-80D8-FE317BA230F8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C5E084-10AE-4A2D-8C9E-9C02362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1B736E-406E-4282-9296-31D22F43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9B552-3DD3-4175-A226-F7405B1C7C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30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BAD48E-1F98-4340-97CF-C3BBF1D2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96C7-2361-4768-96D2-1CC0F9B06F0C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61B373-0335-4F11-B999-391126ADB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3F6FA1-3E07-4238-98ED-5E0F256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B0B12-399A-4526-99A2-AA97F19F27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49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B0FCEF5-B9C1-4CD4-BEA5-1B46D48D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4DCD8-734C-4B9F-BC3E-66A9CEBC4803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4B310ED-EB2C-45B0-86BE-4E695BB6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3F5C82A-B40E-43CB-9074-66934B47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56C08-9EF3-48D2-A5F8-5DFCCB8EC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88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0E4CD68-3FA3-4DE9-831B-BC425F10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25CBE-F1C3-431A-983D-6ED9606BBFDB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BD426C49-FBB6-4760-97FE-F3E234616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AC3DE7F-73B4-4DF4-AC2F-62D90A97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4FB95-2C14-43DB-AC8F-019C2035BC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6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57BCC6B9-DEA6-48FA-B2D5-8B74320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C32E-F221-4D1D-8B93-633D8E540C0E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90C1290F-A21C-466B-AC47-B767226A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64B3345-3BE4-45FD-8B3F-5248CBF5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4AAF8-D935-42DF-B3C3-CB2F709A5B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81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25262BC2-9F08-4DC7-800F-5A225A4A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4F56-4C7B-4670-8495-1F995606A77A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7D49C6CC-B87F-449B-B9BE-2BE91A083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216EDD05-1055-4CA7-8A73-8E43E179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60A30-71CC-4FB0-87AB-E5C760C544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5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E846B9D-C5A4-489A-AE28-A0E53F2A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7E030-AFD9-4A32-8D27-F0B19D8E4F7B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6B18BA78-3040-4D60-8FB4-E0872B3B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1D1936AC-0EA2-4682-9230-D1297CC8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2299A-1438-4288-B342-B53F9EBC0B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442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rtlCol="0">
            <a:normAutofit/>
          </a:bodyPr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67AA5B38-0A08-4497-A724-62A8B942B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A0DC-BCF3-4BFD-87F3-CE0A0154E512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F22E043-6002-43A2-A440-CE1A410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B18021DE-8B69-4029-A140-5A3BEB17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4705-EBD0-48F1-81A4-13887CB2D3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110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5CF5F577-0872-45BC-8086-63AA5945E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8338" y="939800"/>
            <a:ext cx="8383587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936EB07F-A7AA-4D4A-AE1F-804C9B7B4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8338" y="4695825"/>
            <a:ext cx="8383587" cy="1119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FA878D-6A61-4877-9575-9D2FDF944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8338" y="16349663"/>
            <a:ext cx="2187575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70160F-E00A-4D18-9541-12A69FACA95E}" type="datetimeFigureOut">
              <a:rPr lang="en-GB"/>
              <a:pPr>
                <a:defRPr/>
              </a:pPr>
              <a:t>10/07/2020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9F43CB-D355-4C9C-AFA0-89DE3A82A8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9450" y="16349663"/>
            <a:ext cx="3281363" cy="939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94475" eaLnBrk="1" fontAlgn="auto" hangingPunct="1">
              <a:spcBef>
                <a:spcPts val="0"/>
              </a:spcBef>
              <a:spcAft>
                <a:spcPts val="0"/>
              </a:spcAft>
              <a:defRPr sz="1276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445B3E-3FAF-438B-9F19-4D4C588E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64350" y="16349663"/>
            <a:ext cx="2187575" cy="939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13D0CEF-DE75-45B3-AF8D-6E4E73C62EA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2pPr>
      <a:lvl3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3pPr>
      <a:lvl4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4pPr>
      <a:lvl5pPr algn="l" defTabSz="9715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971550" rtl="0" fontAlgn="base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42888" indent="-242888" algn="l" defTabSz="971550" rtl="0" eaLnBrk="0" fontAlgn="base" hangingPunct="0">
        <a:lnSpc>
          <a:spcPct val="90000"/>
        </a:lnSpc>
        <a:spcBef>
          <a:spcPts val="1063"/>
        </a:spcBef>
        <a:spcAft>
          <a:spcPct val="0"/>
        </a:spcAft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866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0" fontAlgn="base" hangingPunct="0">
        <a:lnSpc>
          <a:spcPct val="90000"/>
        </a:lnSpc>
        <a:spcBef>
          <a:spcPts val="538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0.png"/><Relationship Id="rId21" Type="http://schemas.openxmlformats.org/officeDocument/2006/relationships/image" Target="../media/image15.png"/><Relationship Id="rId34" Type="http://schemas.openxmlformats.org/officeDocument/2006/relationships/image" Target="../media/image27.png"/><Relationship Id="rId42" Type="http://schemas.microsoft.com/office/2007/relationships/hdphoto" Target="../media/hdphoto7.wdp"/><Relationship Id="rId47" Type="http://schemas.openxmlformats.org/officeDocument/2006/relationships/image" Target="../media/image37.jpeg"/><Relationship Id="rId50" Type="http://schemas.openxmlformats.org/officeDocument/2006/relationships/image" Target="../media/image40.jpeg"/><Relationship Id="rId55" Type="http://schemas.openxmlformats.org/officeDocument/2006/relationships/image" Target="../media/image45.png"/><Relationship Id="rId63" Type="http://schemas.openxmlformats.org/officeDocument/2006/relationships/image" Target="../media/image52.png"/><Relationship Id="rId68" Type="http://schemas.microsoft.com/office/2007/relationships/hdphoto" Target="../media/hdphoto10.wdp"/><Relationship Id="rId76" Type="http://schemas.openxmlformats.org/officeDocument/2006/relationships/image" Target="../media/image63.png"/><Relationship Id="rId84" Type="http://schemas.openxmlformats.org/officeDocument/2006/relationships/image" Target="../media/image70.png"/><Relationship Id="rId89" Type="http://schemas.microsoft.com/office/2007/relationships/hdphoto" Target="../media/hdphoto14.wdp"/><Relationship Id="rId97" Type="http://schemas.openxmlformats.org/officeDocument/2006/relationships/image" Target="../media/image81.png"/><Relationship Id="rId7" Type="http://schemas.openxmlformats.org/officeDocument/2006/relationships/image" Target="../media/image5.png"/><Relationship Id="rId71" Type="http://schemas.openxmlformats.org/officeDocument/2006/relationships/image" Target="../media/image59.png"/><Relationship Id="rId92" Type="http://schemas.openxmlformats.org/officeDocument/2006/relationships/image" Target="../media/image7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29" Type="http://schemas.openxmlformats.org/officeDocument/2006/relationships/image" Target="../media/image23.jpeg"/><Relationship Id="rId11" Type="http://schemas.openxmlformats.org/officeDocument/2006/relationships/image" Target="../media/image7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29.png"/><Relationship Id="rId40" Type="http://schemas.openxmlformats.org/officeDocument/2006/relationships/image" Target="../media/image32.jpeg"/><Relationship Id="rId45" Type="http://schemas.microsoft.com/office/2007/relationships/hdphoto" Target="../media/hdphoto8.wdp"/><Relationship Id="rId53" Type="http://schemas.openxmlformats.org/officeDocument/2006/relationships/image" Target="../media/image43.jpeg"/><Relationship Id="rId58" Type="http://schemas.openxmlformats.org/officeDocument/2006/relationships/image" Target="../media/image48.png"/><Relationship Id="rId66" Type="http://schemas.openxmlformats.org/officeDocument/2006/relationships/image" Target="../media/image55.png"/><Relationship Id="rId74" Type="http://schemas.openxmlformats.org/officeDocument/2006/relationships/image" Target="../media/image61.png"/><Relationship Id="rId79" Type="http://schemas.openxmlformats.org/officeDocument/2006/relationships/image" Target="../media/image65.png"/><Relationship Id="rId87" Type="http://schemas.openxmlformats.org/officeDocument/2006/relationships/image" Target="../media/image72.png"/><Relationship Id="rId5" Type="http://schemas.openxmlformats.org/officeDocument/2006/relationships/image" Target="../media/image3.gif"/><Relationship Id="rId61" Type="http://schemas.microsoft.com/office/2007/relationships/hdphoto" Target="../media/hdphoto9.wdp"/><Relationship Id="rId82" Type="http://schemas.openxmlformats.org/officeDocument/2006/relationships/image" Target="../media/image68.png"/><Relationship Id="rId90" Type="http://schemas.openxmlformats.org/officeDocument/2006/relationships/image" Target="../media/image74.png"/><Relationship Id="rId95" Type="http://schemas.openxmlformats.org/officeDocument/2006/relationships/image" Target="../media/image79.png"/><Relationship Id="rId19" Type="http://schemas.openxmlformats.org/officeDocument/2006/relationships/image" Target="../media/image13.png"/><Relationship Id="rId14" Type="http://schemas.openxmlformats.org/officeDocument/2006/relationships/image" Target="../media/image9.jpeg"/><Relationship Id="rId22" Type="http://schemas.openxmlformats.org/officeDocument/2006/relationships/image" Target="../media/image16.jpeg"/><Relationship Id="rId27" Type="http://schemas.openxmlformats.org/officeDocument/2006/relationships/image" Target="../media/image21.jpeg"/><Relationship Id="rId30" Type="http://schemas.openxmlformats.org/officeDocument/2006/relationships/image" Target="../media/image24.png"/><Relationship Id="rId35" Type="http://schemas.microsoft.com/office/2007/relationships/hdphoto" Target="../media/hdphoto6.wdp"/><Relationship Id="rId43" Type="http://schemas.openxmlformats.org/officeDocument/2006/relationships/image" Target="../media/image34.png"/><Relationship Id="rId48" Type="http://schemas.openxmlformats.org/officeDocument/2006/relationships/image" Target="../media/image38.png"/><Relationship Id="rId56" Type="http://schemas.openxmlformats.org/officeDocument/2006/relationships/image" Target="../media/image46.png"/><Relationship Id="rId64" Type="http://schemas.openxmlformats.org/officeDocument/2006/relationships/image" Target="../media/image53.png"/><Relationship Id="rId69" Type="http://schemas.openxmlformats.org/officeDocument/2006/relationships/image" Target="../media/image57.png"/><Relationship Id="rId77" Type="http://schemas.openxmlformats.org/officeDocument/2006/relationships/image" Target="../media/image64.jpeg"/><Relationship Id="rId8" Type="http://schemas.microsoft.com/office/2007/relationships/hdphoto" Target="../media/hdphoto1.wdp"/><Relationship Id="rId51" Type="http://schemas.openxmlformats.org/officeDocument/2006/relationships/image" Target="../media/image41.png"/><Relationship Id="rId72" Type="http://schemas.openxmlformats.org/officeDocument/2006/relationships/image" Target="../media/image60.png"/><Relationship Id="rId80" Type="http://schemas.openxmlformats.org/officeDocument/2006/relationships/image" Target="../media/image66.png"/><Relationship Id="rId85" Type="http://schemas.openxmlformats.org/officeDocument/2006/relationships/image" Target="../media/image71.png"/><Relationship Id="rId93" Type="http://schemas.openxmlformats.org/officeDocument/2006/relationships/image" Target="../media/image77.jpeg"/><Relationship Id="rId98" Type="http://schemas.openxmlformats.org/officeDocument/2006/relationships/image" Target="../media/image82.png"/><Relationship Id="rId3" Type="http://schemas.openxmlformats.org/officeDocument/2006/relationships/image" Target="../media/image1.png"/><Relationship Id="rId12" Type="http://schemas.openxmlformats.org/officeDocument/2006/relationships/image" Target="../media/image8.jpe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microsoft.com/office/2007/relationships/hdphoto" Target="../media/hdphoto5.wdp"/><Relationship Id="rId38" Type="http://schemas.openxmlformats.org/officeDocument/2006/relationships/image" Target="../media/image30.jpeg"/><Relationship Id="rId46" Type="http://schemas.openxmlformats.org/officeDocument/2006/relationships/image" Target="../media/image36.png"/><Relationship Id="rId59" Type="http://schemas.openxmlformats.org/officeDocument/2006/relationships/image" Target="../media/image49.jpeg"/><Relationship Id="rId67" Type="http://schemas.openxmlformats.org/officeDocument/2006/relationships/image" Target="../media/image56.png"/><Relationship Id="rId20" Type="http://schemas.openxmlformats.org/officeDocument/2006/relationships/image" Target="../media/image14.jpeg"/><Relationship Id="rId41" Type="http://schemas.openxmlformats.org/officeDocument/2006/relationships/image" Target="../media/image33.png"/><Relationship Id="rId54" Type="http://schemas.openxmlformats.org/officeDocument/2006/relationships/image" Target="../media/image44.png"/><Relationship Id="rId62" Type="http://schemas.openxmlformats.org/officeDocument/2006/relationships/image" Target="../media/image51.png"/><Relationship Id="rId70" Type="http://schemas.openxmlformats.org/officeDocument/2006/relationships/image" Target="../media/image58.png"/><Relationship Id="rId75" Type="http://schemas.openxmlformats.org/officeDocument/2006/relationships/image" Target="../media/image62.png"/><Relationship Id="rId83" Type="http://schemas.openxmlformats.org/officeDocument/2006/relationships/image" Target="../media/image69.png"/><Relationship Id="rId88" Type="http://schemas.openxmlformats.org/officeDocument/2006/relationships/image" Target="../media/image73.png"/><Relationship Id="rId91" Type="http://schemas.openxmlformats.org/officeDocument/2006/relationships/image" Target="../media/image75.png"/><Relationship Id="rId96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5" Type="http://schemas.microsoft.com/office/2007/relationships/hdphoto" Target="../media/hdphoto4.wdp"/><Relationship Id="rId23" Type="http://schemas.openxmlformats.org/officeDocument/2006/relationships/image" Target="../media/image17.jpeg"/><Relationship Id="rId28" Type="http://schemas.openxmlformats.org/officeDocument/2006/relationships/image" Target="../media/image22.jpeg"/><Relationship Id="rId36" Type="http://schemas.openxmlformats.org/officeDocument/2006/relationships/image" Target="../media/image28.png"/><Relationship Id="rId49" Type="http://schemas.openxmlformats.org/officeDocument/2006/relationships/image" Target="../media/image39.png"/><Relationship Id="rId57" Type="http://schemas.openxmlformats.org/officeDocument/2006/relationships/image" Target="../media/image47.png"/><Relationship Id="rId10" Type="http://schemas.microsoft.com/office/2007/relationships/hdphoto" Target="../media/hdphoto2.wdp"/><Relationship Id="rId31" Type="http://schemas.openxmlformats.org/officeDocument/2006/relationships/image" Target="../media/image25.png"/><Relationship Id="rId44" Type="http://schemas.openxmlformats.org/officeDocument/2006/relationships/image" Target="../media/image35.jpeg"/><Relationship Id="rId52" Type="http://schemas.openxmlformats.org/officeDocument/2006/relationships/image" Target="../media/image42.jpeg"/><Relationship Id="rId60" Type="http://schemas.openxmlformats.org/officeDocument/2006/relationships/image" Target="../media/image50.png"/><Relationship Id="rId65" Type="http://schemas.openxmlformats.org/officeDocument/2006/relationships/image" Target="../media/image54.png"/><Relationship Id="rId73" Type="http://schemas.microsoft.com/office/2007/relationships/hdphoto" Target="../media/hdphoto11.wdp"/><Relationship Id="rId78" Type="http://schemas.microsoft.com/office/2007/relationships/hdphoto" Target="../media/hdphoto12.wdp"/><Relationship Id="rId81" Type="http://schemas.openxmlformats.org/officeDocument/2006/relationships/image" Target="../media/image67.png"/><Relationship Id="rId86" Type="http://schemas.microsoft.com/office/2007/relationships/hdphoto" Target="../media/hdphoto13.wdp"/><Relationship Id="rId94" Type="http://schemas.openxmlformats.org/officeDocument/2006/relationships/image" Target="../media/image78.png"/><Relationship Id="rId4" Type="http://schemas.openxmlformats.org/officeDocument/2006/relationships/image" Target="../media/image2.png"/><Relationship Id="rId9" Type="http://schemas.openxmlformats.org/officeDocument/2006/relationships/image" Target="../media/image6.jpeg"/><Relationship Id="rId13" Type="http://schemas.microsoft.com/office/2007/relationships/hdphoto" Target="../media/hdphoto3.wdp"/><Relationship Id="rId18" Type="http://schemas.openxmlformats.org/officeDocument/2006/relationships/image" Target="../media/image12.png"/><Relationship Id="rId39" Type="http://schemas.openxmlformats.org/officeDocument/2006/relationships/image" Target="../media/image3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>
            <a:extLst>
              <a:ext uri="{FF2B5EF4-FFF2-40B4-BE49-F238E27FC236}">
                <a16:creationId xmlns="" xmlns:a16="http://schemas.microsoft.com/office/drawing/2014/main" id="{BB622F1C-D31E-407E-9F6A-B208A61F51FA}"/>
              </a:ext>
            </a:extLst>
          </p:cNvPr>
          <p:cNvSpPr/>
          <p:nvPr/>
        </p:nvSpPr>
        <p:spPr>
          <a:xfrm rot="16200000">
            <a:off x="807244" y="13621543"/>
            <a:ext cx="2779713" cy="2244725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=""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4033044" y="15522575"/>
            <a:ext cx="4499768" cy="609600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2" name="Block Arc 131">
            <a:extLst>
              <a:ext uri="{FF2B5EF4-FFF2-40B4-BE49-F238E27FC236}">
                <a16:creationId xmlns="" xmlns:a16="http://schemas.microsoft.com/office/drawing/2014/main" id="{930923A5-7F19-4A59-BF64-D56226D8F729}"/>
              </a:ext>
            </a:extLst>
          </p:cNvPr>
          <p:cNvSpPr/>
          <p:nvPr/>
        </p:nvSpPr>
        <p:spPr>
          <a:xfrm rot="5400000" flipH="1">
            <a:off x="6505575" y="11436349"/>
            <a:ext cx="2890838" cy="219233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="" xmlns:a16="http://schemas.microsoft.com/office/drawing/2014/main" id="{4FECA8C3-E131-4CBF-B2A1-067B9E4A54EE}"/>
              </a:ext>
            </a:extLst>
          </p:cNvPr>
          <p:cNvSpPr/>
          <p:nvPr/>
        </p:nvSpPr>
        <p:spPr>
          <a:xfrm>
            <a:off x="2166938" y="13357225"/>
            <a:ext cx="5842000" cy="622300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5" name="Rectangle 134">
            <a:extLst>
              <a:ext uri="{FF2B5EF4-FFF2-40B4-BE49-F238E27FC236}">
                <a16:creationId xmlns=""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2068513" y="11095038"/>
            <a:ext cx="5929312" cy="590550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36" name="Block Arc 135">
            <a:extLst>
              <a:ext uri="{FF2B5EF4-FFF2-40B4-BE49-F238E27FC236}">
                <a16:creationId xmlns="" xmlns:a16="http://schemas.microsoft.com/office/drawing/2014/main" id="{26B4C747-6CBD-47F4-A3EF-AEA002B4FDB2}"/>
              </a:ext>
            </a:extLst>
          </p:cNvPr>
          <p:cNvSpPr/>
          <p:nvPr/>
        </p:nvSpPr>
        <p:spPr>
          <a:xfrm rot="16200000">
            <a:off x="714376" y="9288462"/>
            <a:ext cx="2697162" cy="2125663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="" xmlns:a16="http://schemas.microsoft.com/office/drawing/2014/main" id="{1CA3438C-3F21-4F86-8C87-7EFB1C9A8394}"/>
              </a:ext>
            </a:extLst>
          </p:cNvPr>
          <p:cNvSpPr/>
          <p:nvPr/>
        </p:nvSpPr>
        <p:spPr>
          <a:xfrm rot="5400000" flipH="1">
            <a:off x="6400006" y="7058819"/>
            <a:ext cx="2846387" cy="228917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="" xmlns:a16="http://schemas.microsoft.com/office/drawing/2014/main" id="{AC6390BF-C5B0-44D9-A9D9-DF04ADE98306}"/>
              </a:ext>
            </a:extLst>
          </p:cNvPr>
          <p:cNvSpPr/>
          <p:nvPr/>
        </p:nvSpPr>
        <p:spPr>
          <a:xfrm>
            <a:off x="2109788" y="9001125"/>
            <a:ext cx="3730626" cy="628650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2" name="Rectangle 141">
            <a:extLst>
              <a:ext uri="{FF2B5EF4-FFF2-40B4-BE49-F238E27FC236}">
                <a16:creationId xmlns="" xmlns:a16="http://schemas.microsoft.com/office/drawing/2014/main" id="{C4D52986-72CC-4B1A-B1E6-9CC3421701DF}"/>
              </a:ext>
            </a:extLst>
          </p:cNvPr>
          <p:cNvSpPr/>
          <p:nvPr/>
        </p:nvSpPr>
        <p:spPr>
          <a:xfrm>
            <a:off x="2114551" y="6788150"/>
            <a:ext cx="3106738" cy="650875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143" name="Block Arc 142">
            <a:extLst>
              <a:ext uri="{FF2B5EF4-FFF2-40B4-BE49-F238E27FC236}">
                <a16:creationId xmlns="" xmlns:a16="http://schemas.microsoft.com/office/drawing/2014/main" id="{A755F79A-F3A5-45E3-A18E-E36DAA9B88AB}"/>
              </a:ext>
            </a:extLst>
          </p:cNvPr>
          <p:cNvSpPr/>
          <p:nvPr/>
        </p:nvSpPr>
        <p:spPr>
          <a:xfrm rot="16200000">
            <a:off x="744538" y="4864100"/>
            <a:ext cx="2878137" cy="227171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="" xmlns:a16="http://schemas.microsoft.com/office/drawing/2014/main" id="{B922B49D-03C0-4CD9-AA50-3CF90A3BB778}"/>
              </a:ext>
            </a:extLst>
          </p:cNvPr>
          <p:cNvSpPr/>
          <p:nvPr/>
        </p:nvSpPr>
        <p:spPr>
          <a:xfrm>
            <a:off x="2181225" y="4559300"/>
            <a:ext cx="6275388" cy="642938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8" name="Oval 217">
            <a:extLst>
              <a:ext uri="{FF2B5EF4-FFF2-40B4-BE49-F238E27FC236}">
                <a16:creationId xmlns="" xmlns:a16="http://schemas.microsoft.com/office/drawing/2014/main" id="{D14D8DE7-E2AA-4A4F-8BB3-DDD680342710}"/>
              </a:ext>
            </a:extLst>
          </p:cNvPr>
          <p:cNvSpPr/>
          <p:nvPr/>
        </p:nvSpPr>
        <p:spPr>
          <a:xfrm>
            <a:off x="8321675" y="4178300"/>
            <a:ext cx="1214438" cy="130492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9" name="Oval 218">
            <a:extLst>
              <a:ext uri="{FF2B5EF4-FFF2-40B4-BE49-F238E27FC236}">
                <a16:creationId xmlns="" xmlns:a16="http://schemas.microsoft.com/office/drawing/2014/main" id="{4334BA4B-706E-4805-907A-F502E2965B63}"/>
              </a:ext>
            </a:extLst>
          </p:cNvPr>
          <p:cNvSpPr/>
          <p:nvPr/>
        </p:nvSpPr>
        <p:spPr>
          <a:xfrm>
            <a:off x="8453438" y="4314825"/>
            <a:ext cx="968375" cy="10287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0" name="Oval 219">
            <a:extLst>
              <a:ext uri="{FF2B5EF4-FFF2-40B4-BE49-F238E27FC236}">
                <a16:creationId xmlns="" xmlns:a16="http://schemas.microsoft.com/office/drawing/2014/main" id="{DB57BC95-2BDF-4FD3-B557-25447E1178C4}"/>
              </a:ext>
            </a:extLst>
          </p:cNvPr>
          <p:cNvSpPr/>
          <p:nvPr/>
        </p:nvSpPr>
        <p:spPr>
          <a:xfrm>
            <a:off x="1584325" y="6456363"/>
            <a:ext cx="1214438" cy="130492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1" name="Oval 220">
            <a:extLst>
              <a:ext uri="{FF2B5EF4-FFF2-40B4-BE49-F238E27FC236}">
                <a16:creationId xmlns="" xmlns:a16="http://schemas.microsoft.com/office/drawing/2014/main" id="{C186E522-E931-4A53-8F65-8C52F1E20DCC}"/>
              </a:ext>
            </a:extLst>
          </p:cNvPr>
          <p:cNvSpPr/>
          <p:nvPr/>
        </p:nvSpPr>
        <p:spPr>
          <a:xfrm>
            <a:off x="1735138" y="6638925"/>
            <a:ext cx="909637" cy="920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6" name="Oval 225">
            <a:extLst>
              <a:ext uri="{FF2B5EF4-FFF2-40B4-BE49-F238E27FC236}">
                <a16:creationId xmlns="" xmlns:a16="http://schemas.microsoft.com/office/drawing/2014/main" id="{618F53E7-E98A-4C56-B607-8F909C747269}"/>
              </a:ext>
            </a:extLst>
          </p:cNvPr>
          <p:cNvSpPr/>
          <p:nvPr/>
        </p:nvSpPr>
        <p:spPr>
          <a:xfrm>
            <a:off x="8086725" y="12249150"/>
            <a:ext cx="1214438" cy="13049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7" name="Oval 226">
            <a:extLst>
              <a:ext uri="{FF2B5EF4-FFF2-40B4-BE49-F238E27FC236}">
                <a16:creationId xmlns="" xmlns:a16="http://schemas.microsoft.com/office/drawing/2014/main" id="{431C7C59-743A-4DED-A660-D3AE8C9DC24D}"/>
              </a:ext>
            </a:extLst>
          </p:cNvPr>
          <p:cNvSpPr/>
          <p:nvPr/>
        </p:nvSpPr>
        <p:spPr>
          <a:xfrm>
            <a:off x="8253413" y="12422188"/>
            <a:ext cx="896937" cy="96837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8" name="Oval 227">
            <a:extLst>
              <a:ext uri="{FF2B5EF4-FFF2-40B4-BE49-F238E27FC236}">
                <a16:creationId xmlns="" xmlns:a16="http://schemas.microsoft.com/office/drawing/2014/main" id="{87C6CD83-74C5-41FC-ADB1-6027CAEA2A53}"/>
              </a:ext>
            </a:extLst>
          </p:cNvPr>
          <p:cNvSpPr/>
          <p:nvPr/>
        </p:nvSpPr>
        <p:spPr>
          <a:xfrm>
            <a:off x="960438" y="13181013"/>
            <a:ext cx="1214437" cy="130492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9" name="Oval 228">
            <a:extLst>
              <a:ext uri="{FF2B5EF4-FFF2-40B4-BE49-F238E27FC236}">
                <a16:creationId xmlns="" xmlns:a16="http://schemas.microsoft.com/office/drawing/2014/main" id="{7BF8211D-E385-4C59-812E-CB00CBEAC8C6}"/>
              </a:ext>
            </a:extLst>
          </p:cNvPr>
          <p:cNvSpPr/>
          <p:nvPr/>
        </p:nvSpPr>
        <p:spPr>
          <a:xfrm>
            <a:off x="1108075" y="13328650"/>
            <a:ext cx="912813" cy="10080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6CF881C3-73C4-46D5-871A-BCDD33B3ACC5}"/>
              </a:ext>
            </a:extLst>
          </p:cNvPr>
          <p:cNvSpPr/>
          <p:nvPr/>
        </p:nvSpPr>
        <p:spPr>
          <a:xfrm>
            <a:off x="1849438" y="1555750"/>
            <a:ext cx="6024562" cy="6302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46" name="Triangle 45">
            <a:extLst>
              <a:ext uri="{FF2B5EF4-FFF2-40B4-BE49-F238E27FC236}">
                <a16:creationId xmlns="" xmlns:a16="http://schemas.microsoft.com/office/drawing/2014/main" id="{50E7BA78-14E8-4F78-A332-A40282EE6B54}"/>
              </a:ext>
            </a:extLst>
          </p:cNvPr>
          <p:cNvSpPr/>
          <p:nvPr/>
        </p:nvSpPr>
        <p:spPr>
          <a:xfrm rot="16200000">
            <a:off x="1017587" y="1447801"/>
            <a:ext cx="936625" cy="736600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116" name="TextBox 54">
            <a:extLst>
              <a:ext uri="{FF2B5EF4-FFF2-40B4-BE49-F238E27FC236}">
                <a16:creationId xmlns="" xmlns:a16="http://schemas.microsoft.com/office/drawing/2014/main" id="{E9EF583C-BD4B-4B90-B73E-B8BFF46D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12561888"/>
            <a:ext cx="841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b="1"/>
              <a:t>YEAR</a:t>
            </a:r>
          </a:p>
        </p:txBody>
      </p:sp>
      <p:sp>
        <p:nvSpPr>
          <p:cNvPr id="2117" name="TextBox 55">
            <a:extLst>
              <a:ext uri="{FF2B5EF4-FFF2-40B4-BE49-F238E27FC236}">
                <a16:creationId xmlns="" xmlns:a16="http://schemas.microsoft.com/office/drawing/2014/main" id="{9E3C16AD-2FD2-4D0E-9456-07B000F2D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0" y="12626975"/>
            <a:ext cx="839788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/>
              <a:t>9</a:t>
            </a:r>
          </a:p>
        </p:txBody>
      </p:sp>
      <p:sp>
        <p:nvSpPr>
          <p:cNvPr id="2118" name="TextBox 60">
            <a:extLst>
              <a:ext uri="{FF2B5EF4-FFF2-40B4-BE49-F238E27FC236}">
                <a16:creationId xmlns="" xmlns:a16="http://schemas.microsoft.com/office/drawing/2014/main" id="{96185192-33B3-4B79-8F87-FF4D456C0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6723063"/>
            <a:ext cx="841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b="1"/>
              <a:t>YEAR</a:t>
            </a:r>
          </a:p>
        </p:txBody>
      </p:sp>
      <p:sp>
        <p:nvSpPr>
          <p:cNvPr id="2119" name="TextBox 61">
            <a:extLst>
              <a:ext uri="{FF2B5EF4-FFF2-40B4-BE49-F238E27FC236}">
                <a16:creationId xmlns="" xmlns:a16="http://schemas.microsoft.com/office/drawing/2014/main" id="{A0F2F343-B03E-4AD0-A53A-89147ED47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705600"/>
            <a:ext cx="841375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/>
              <a:t>11</a:t>
            </a:r>
          </a:p>
        </p:txBody>
      </p:sp>
      <p:sp>
        <p:nvSpPr>
          <p:cNvPr id="2120" name="TextBox 62">
            <a:extLst>
              <a:ext uri="{FF2B5EF4-FFF2-40B4-BE49-F238E27FC236}">
                <a16:creationId xmlns="" xmlns:a16="http://schemas.microsoft.com/office/drawing/2014/main" id="{DAF2A705-A03D-4E77-AA0A-E5B5A26AB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6138" y="4554538"/>
            <a:ext cx="939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b="1"/>
              <a:t>Exam &amp; Post – 16</a:t>
            </a:r>
          </a:p>
          <a:p>
            <a:pPr algn="ctr" eaLnBrk="1" hangingPunct="1"/>
            <a:r>
              <a:rPr lang="en-US" altLang="en-US" sz="1200" b="1"/>
              <a:t>Destination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="" xmlns:a16="http://schemas.microsoft.com/office/drawing/2014/main" id="{DC1EDB00-D0EC-4C16-91FE-CFAB333FABAD}"/>
              </a:ext>
            </a:extLst>
          </p:cNvPr>
          <p:cNvSpPr/>
          <p:nvPr/>
        </p:nvSpPr>
        <p:spPr>
          <a:xfrm>
            <a:off x="1906588" y="8583613"/>
            <a:ext cx="1216025" cy="1304925"/>
          </a:xfrm>
          <a:prstGeom prst="ellipse">
            <a:avLst/>
          </a:prstGeom>
          <a:solidFill>
            <a:srgbClr val="00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23" name="Oval 222">
            <a:extLst>
              <a:ext uri="{FF2B5EF4-FFF2-40B4-BE49-F238E27FC236}">
                <a16:creationId xmlns="" xmlns:a16="http://schemas.microsoft.com/office/drawing/2014/main" id="{093BF159-E0FC-46DF-B266-CBFE5F71C593}"/>
              </a:ext>
            </a:extLst>
          </p:cNvPr>
          <p:cNvSpPr/>
          <p:nvPr/>
        </p:nvSpPr>
        <p:spPr>
          <a:xfrm>
            <a:off x="2033588" y="8759825"/>
            <a:ext cx="947737" cy="9366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23" name="TextBox 58">
            <a:extLst>
              <a:ext uri="{FF2B5EF4-FFF2-40B4-BE49-F238E27FC236}">
                <a16:creationId xmlns="" xmlns:a16="http://schemas.microsoft.com/office/drawing/2014/main" id="{E2BEA1AE-57EA-4B02-B205-0875D46C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8828088"/>
            <a:ext cx="8413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b="1"/>
              <a:t>YEAR</a:t>
            </a:r>
          </a:p>
        </p:txBody>
      </p:sp>
      <p:sp>
        <p:nvSpPr>
          <p:cNvPr id="2124" name="TextBox 59">
            <a:extLst>
              <a:ext uri="{FF2B5EF4-FFF2-40B4-BE49-F238E27FC236}">
                <a16:creationId xmlns="" xmlns:a16="http://schemas.microsoft.com/office/drawing/2014/main" id="{70DA7AB8-EF3A-48B4-BC96-040EA3A04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738" y="8837613"/>
            <a:ext cx="841375" cy="82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="" xmlns:a16="http://schemas.microsoft.com/office/drawing/2014/main" id="{D859D041-5593-4414-B63B-E09A6D0E3E09}"/>
              </a:ext>
            </a:extLst>
          </p:cNvPr>
          <p:cNvSpPr/>
          <p:nvPr/>
        </p:nvSpPr>
        <p:spPr>
          <a:xfrm>
            <a:off x="7832725" y="15109825"/>
            <a:ext cx="1214438" cy="13049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31" name="Oval 230">
            <a:extLst>
              <a:ext uri="{FF2B5EF4-FFF2-40B4-BE49-F238E27FC236}">
                <a16:creationId xmlns="" xmlns:a16="http://schemas.microsoft.com/office/drawing/2014/main" id="{DB2BC7E6-ACD5-462B-8AEC-6C108FE49036}"/>
              </a:ext>
            </a:extLst>
          </p:cNvPr>
          <p:cNvSpPr/>
          <p:nvPr/>
        </p:nvSpPr>
        <p:spPr>
          <a:xfrm>
            <a:off x="8042275" y="15332075"/>
            <a:ext cx="841375" cy="9032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cxnSp>
        <p:nvCxnSpPr>
          <p:cNvPr id="137" name="Straight Connector 136">
            <a:extLst>
              <a:ext uri="{FF2B5EF4-FFF2-40B4-BE49-F238E27FC236}">
                <a16:creationId xmlns="" xmlns:a16="http://schemas.microsoft.com/office/drawing/2014/main" id="{A6D0DEDC-BDB7-4BC6-8FBB-83311C8E2AF4}"/>
              </a:ext>
            </a:extLst>
          </p:cNvPr>
          <p:cNvCxnSpPr>
            <a:cxnSpLocks/>
          </p:cNvCxnSpPr>
          <p:nvPr/>
        </p:nvCxnSpPr>
        <p:spPr>
          <a:xfrm flipV="1">
            <a:off x="819150" y="14819313"/>
            <a:ext cx="360363" cy="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="" xmlns:a16="http://schemas.microsoft.com/office/drawing/2014/main" id="{B1A4F1E1-980C-4375-A12A-4BEB0D838772}"/>
              </a:ext>
            </a:extLst>
          </p:cNvPr>
          <p:cNvCxnSpPr>
            <a:cxnSpLocks/>
          </p:cNvCxnSpPr>
          <p:nvPr/>
        </p:nvCxnSpPr>
        <p:spPr>
          <a:xfrm flipV="1">
            <a:off x="8137525" y="12180250"/>
            <a:ext cx="367588" cy="68900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="" xmlns:a16="http://schemas.microsoft.com/office/drawing/2014/main" id="{15D1F1B0-A917-4D3F-8040-B666352A20DC}"/>
              </a:ext>
            </a:extLst>
          </p:cNvPr>
          <p:cNvCxnSpPr>
            <a:cxnSpLocks/>
          </p:cNvCxnSpPr>
          <p:nvPr/>
        </p:nvCxnSpPr>
        <p:spPr>
          <a:xfrm flipH="1">
            <a:off x="8358187" y="11041063"/>
            <a:ext cx="349250" cy="223838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="" xmlns:a16="http://schemas.microsoft.com/office/drawing/2014/main" id="{028BADFE-2EB0-4D66-AB9A-5A2091F3DB66}"/>
              </a:ext>
            </a:extLst>
          </p:cNvPr>
          <p:cNvCxnSpPr>
            <a:cxnSpLocks/>
          </p:cNvCxnSpPr>
          <p:nvPr/>
        </p:nvCxnSpPr>
        <p:spPr>
          <a:xfrm flipV="1">
            <a:off x="7731125" y="11608593"/>
            <a:ext cx="0" cy="350838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="" xmlns:a16="http://schemas.microsoft.com/office/drawing/2014/main" id="{DAB0481C-6451-4605-9522-CB1F16D4AD57}"/>
              </a:ext>
            </a:extLst>
          </p:cNvPr>
          <p:cNvCxnSpPr>
            <a:cxnSpLocks/>
          </p:cNvCxnSpPr>
          <p:nvPr/>
        </p:nvCxnSpPr>
        <p:spPr>
          <a:xfrm flipV="1">
            <a:off x="1295400" y="11431617"/>
            <a:ext cx="284205" cy="275570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="" xmlns:a16="http://schemas.microsoft.com/office/drawing/2014/main" id="{119EF9E9-CAD9-411D-9EDC-6E461BD43C3A}"/>
              </a:ext>
            </a:extLst>
          </p:cNvPr>
          <p:cNvCxnSpPr>
            <a:cxnSpLocks/>
          </p:cNvCxnSpPr>
          <p:nvPr/>
        </p:nvCxnSpPr>
        <p:spPr>
          <a:xfrm>
            <a:off x="3936606" y="8656320"/>
            <a:ext cx="11113" cy="44450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="" xmlns:a16="http://schemas.microsoft.com/office/drawing/2014/main" id="{FA681780-A5BB-4F98-8836-9F5441EED694}"/>
              </a:ext>
            </a:extLst>
          </p:cNvPr>
          <p:cNvCxnSpPr>
            <a:cxnSpLocks/>
          </p:cNvCxnSpPr>
          <p:nvPr/>
        </p:nvCxnSpPr>
        <p:spPr>
          <a:xfrm flipV="1">
            <a:off x="4286197" y="9571831"/>
            <a:ext cx="0" cy="35083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="" xmlns:a16="http://schemas.microsoft.com/office/drawing/2014/main" id="{9D0319A8-F0C1-49B1-BA46-93BEDC030DFD}"/>
              </a:ext>
            </a:extLst>
          </p:cNvPr>
          <p:cNvCxnSpPr>
            <a:cxnSpLocks/>
          </p:cNvCxnSpPr>
          <p:nvPr/>
        </p:nvCxnSpPr>
        <p:spPr>
          <a:xfrm>
            <a:off x="745050" y="5482431"/>
            <a:ext cx="428550" cy="365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="" xmlns:a16="http://schemas.microsoft.com/office/drawing/2014/main" id="{E6A9F373-698C-437F-9875-F23FAB681A4F}"/>
              </a:ext>
            </a:extLst>
          </p:cNvPr>
          <p:cNvCxnSpPr>
            <a:cxnSpLocks/>
          </p:cNvCxnSpPr>
          <p:nvPr/>
        </p:nvCxnSpPr>
        <p:spPr>
          <a:xfrm>
            <a:off x="1262005" y="4535488"/>
            <a:ext cx="381000" cy="2619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1973263" y="2033589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="" xmlns:a16="http://schemas.microsoft.com/office/drawing/2014/main" id="{43BCA911-6D10-4E24-9E44-53E4E07B3824}"/>
              </a:ext>
            </a:extLst>
          </p:cNvPr>
          <p:cNvCxnSpPr>
            <a:cxnSpLocks/>
          </p:cNvCxnSpPr>
          <p:nvPr/>
        </p:nvCxnSpPr>
        <p:spPr>
          <a:xfrm flipH="1" flipV="1">
            <a:off x="7936651" y="9578841"/>
            <a:ext cx="105624" cy="304776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="" xmlns:a16="http://schemas.microsoft.com/office/drawing/2014/main" id="{2B8F98FB-D04C-4E6E-B430-1464603F3030}"/>
              </a:ext>
            </a:extLst>
          </p:cNvPr>
          <p:cNvCxnSpPr>
            <a:cxnSpLocks/>
          </p:cNvCxnSpPr>
          <p:nvPr/>
        </p:nvCxnSpPr>
        <p:spPr>
          <a:xfrm flipH="1" flipV="1">
            <a:off x="8773111" y="8754737"/>
            <a:ext cx="346075" cy="13811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9" name="TextBox 53">
            <a:extLst>
              <a:ext uri="{FF2B5EF4-FFF2-40B4-BE49-F238E27FC236}">
                <a16:creationId xmlns="" xmlns:a16="http://schemas.microsoft.com/office/drawing/2014/main" id="{6BC027FA-C7F0-41EF-A273-DC83A0E6F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025" y="15470188"/>
            <a:ext cx="9271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>
                <a:latin typeface="Gill Sans MT Condensed" panose="020B0506020104020203" pitchFamily="34" charset="0"/>
              </a:rPr>
              <a:t>7</a:t>
            </a:r>
          </a:p>
        </p:txBody>
      </p:sp>
      <p:sp>
        <p:nvSpPr>
          <p:cNvPr id="2220" name="TextBox 52">
            <a:extLst>
              <a:ext uri="{FF2B5EF4-FFF2-40B4-BE49-F238E27FC236}">
                <a16:creationId xmlns="" xmlns:a16="http://schemas.microsoft.com/office/drawing/2014/main" id="{0B5DB29B-2FC7-4418-8F0F-F8205014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5763" y="15357475"/>
            <a:ext cx="841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Gill Sans MT Condensed" panose="020B0506020104020203" pitchFamily="34" charset="0"/>
              </a:rPr>
              <a:t>YEAR</a:t>
            </a:r>
          </a:p>
        </p:txBody>
      </p:sp>
      <p:sp>
        <p:nvSpPr>
          <p:cNvPr id="2221" name="TextBox 52">
            <a:extLst>
              <a:ext uri="{FF2B5EF4-FFF2-40B4-BE49-F238E27FC236}">
                <a16:creationId xmlns="" xmlns:a16="http://schemas.microsoft.com/office/drawing/2014/main" id="{21AA4465-E102-4017-B577-4B7B1C2C6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15636875"/>
            <a:ext cx="1965326" cy="461665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Intro To Geography</a:t>
            </a:r>
            <a:endParaRPr lang="en-US" altLang="en-US" sz="24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49D8C0F3-BB49-40A7-A819-C7E25914D685}"/>
              </a:ext>
            </a:extLst>
          </p:cNvPr>
          <p:cNvSpPr/>
          <p:nvPr/>
        </p:nvSpPr>
        <p:spPr>
          <a:xfrm>
            <a:off x="5607050" y="15433675"/>
            <a:ext cx="88900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225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5280" y="15651163"/>
            <a:ext cx="1354931" cy="400050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Map Skills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396" name="Rectangle 395">
            <a:extLst>
              <a:ext uri="{FF2B5EF4-FFF2-40B4-BE49-F238E27FC236}">
                <a16:creationId xmlns="" xmlns:a16="http://schemas.microsoft.com/office/drawing/2014/main" id="{86743241-712D-44EB-A666-AA034BC8AE75}"/>
              </a:ext>
            </a:extLst>
          </p:cNvPr>
          <p:cNvSpPr/>
          <p:nvPr/>
        </p:nvSpPr>
        <p:spPr>
          <a:xfrm>
            <a:off x="3194050" y="15513050"/>
            <a:ext cx="90488" cy="681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231" name="TextBox 53">
            <a:extLst>
              <a:ext uri="{FF2B5EF4-FFF2-40B4-BE49-F238E27FC236}">
                <a16:creationId xmlns="" xmlns:a16="http://schemas.microsoft.com/office/drawing/2014/main" id="{1D6EA0DE-EFFF-4C4E-9EA2-184E51532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38" y="13547725"/>
            <a:ext cx="1003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4800" b="1">
                <a:latin typeface="Gill Sans MT Condensed" panose="020B0506020104020203" pitchFamily="34" charset="0"/>
              </a:rPr>
              <a:t>8</a:t>
            </a:r>
          </a:p>
        </p:txBody>
      </p:sp>
      <p:sp>
        <p:nvSpPr>
          <p:cNvPr id="2232" name="TextBox 52">
            <a:extLst>
              <a:ext uri="{FF2B5EF4-FFF2-40B4-BE49-F238E27FC236}">
                <a16:creationId xmlns="" xmlns:a16="http://schemas.microsoft.com/office/drawing/2014/main" id="{D4B1198D-0AE7-4B92-93CA-7C838C8FD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150" y="13430250"/>
            <a:ext cx="8413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600" b="1">
                <a:latin typeface="Gill Sans MT Condensed" panose="020B0506020104020203" pitchFamily="34" charset="0"/>
              </a:rPr>
              <a:t>YEAR</a:t>
            </a:r>
          </a:p>
        </p:txBody>
      </p:sp>
      <p:cxnSp>
        <p:nvCxnSpPr>
          <p:cNvPr id="425" name="Straight Connector 424">
            <a:extLst>
              <a:ext uri="{FF2B5EF4-FFF2-40B4-BE49-F238E27FC236}">
                <a16:creationId xmlns="" xmlns:a16="http://schemas.microsoft.com/office/drawing/2014/main" id="{5F4E54FA-9661-4841-A354-14494F62B6BE}"/>
              </a:ext>
            </a:extLst>
          </p:cNvPr>
          <p:cNvCxnSpPr>
            <a:cxnSpLocks/>
          </p:cNvCxnSpPr>
          <p:nvPr/>
        </p:nvCxnSpPr>
        <p:spPr>
          <a:xfrm flipV="1">
            <a:off x="2095604" y="16085518"/>
            <a:ext cx="3175" cy="27146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="" xmlns:a16="http://schemas.microsoft.com/office/drawing/2014/main" id="{F000B377-2058-4DDF-A636-7CEA5247D294}"/>
              </a:ext>
            </a:extLst>
          </p:cNvPr>
          <p:cNvCxnSpPr>
            <a:cxnSpLocks/>
          </p:cNvCxnSpPr>
          <p:nvPr/>
        </p:nvCxnSpPr>
        <p:spPr>
          <a:xfrm>
            <a:off x="2109953" y="15253091"/>
            <a:ext cx="4763" cy="2460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>
            <a:extLst>
              <a:ext uri="{FF2B5EF4-FFF2-40B4-BE49-F238E27FC236}">
                <a16:creationId xmlns="" xmlns:a16="http://schemas.microsoft.com/office/drawing/2014/main" id="{E3DB8EA5-DCE2-4D73-9544-6D6777F12D7F}"/>
              </a:ext>
            </a:extLst>
          </p:cNvPr>
          <p:cNvCxnSpPr>
            <a:cxnSpLocks/>
          </p:cNvCxnSpPr>
          <p:nvPr/>
        </p:nvCxnSpPr>
        <p:spPr>
          <a:xfrm flipV="1">
            <a:off x="1173600" y="15730150"/>
            <a:ext cx="244475" cy="18891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="" xmlns:a16="http://schemas.microsoft.com/office/drawing/2014/main" id="{9A23F556-38CC-4A84-99D5-FFFA30901AEA}"/>
              </a:ext>
            </a:extLst>
          </p:cNvPr>
          <p:cNvCxnSpPr>
            <a:cxnSpLocks/>
          </p:cNvCxnSpPr>
          <p:nvPr/>
        </p:nvCxnSpPr>
        <p:spPr>
          <a:xfrm flipH="1">
            <a:off x="2385219" y="13110843"/>
            <a:ext cx="3175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="" xmlns:a16="http://schemas.microsoft.com/office/drawing/2014/main" id="{6305869B-0D12-47C0-A3BB-C3F29201A0AD}"/>
              </a:ext>
            </a:extLst>
          </p:cNvPr>
          <p:cNvCxnSpPr>
            <a:cxnSpLocks/>
          </p:cNvCxnSpPr>
          <p:nvPr/>
        </p:nvCxnSpPr>
        <p:spPr>
          <a:xfrm flipV="1">
            <a:off x="2881708" y="13925551"/>
            <a:ext cx="0" cy="300099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Rectangle 378">
            <a:extLst>
              <a:ext uri="{FF2B5EF4-FFF2-40B4-BE49-F238E27FC236}">
                <a16:creationId xmlns="" xmlns:a16="http://schemas.microsoft.com/office/drawing/2014/main" id="{521DEE49-C65D-4F03-A8FF-B714FE387B0B}"/>
              </a:ext>
            </a:extLst>
          </p:cNvPr>
          <p:cNvSpPr/>
          <p:nvPr/>
        </p:nvSpPr>
        <p:spPr>
          <a:xfrm>
            <a:off x="4116388" y="13314363"/>
            <a:ext cx="61912" cy="684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398" name="Rectangle 397">
            <a:extLst>
              <a:ext uri="{FF2B5EF4-FFF2-40B4-BE49-F238E27FC236}">
                <a16:creationId xmlns="" xmlns:a16="http://schemas.microsoft.com/office/drawing/2014/main" id="{F44BD91C-4AE5-428E-9539-38258344C2CA}"/>
              </a:ext>
            </a:extLst>
          </p:cNvPr>
          <p:cNvSpPr/>
          <p:nvPr/>
        </p:nvSpPr>
        <p:spPr>
          <a:xfrm>
            <a:off x="6519863" y="13306425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256" name="TextBox 52">
            <a:extLst>
              <a:ext uri="{FF2B5EF4-FFF2-40B4-BE49-F238E27FC236}">
                <a16:creationId xmlns="" xmlns:a16="http://schemas.microsoft.com/office/drawing/2014/main" id="{AFB56589-88C3-47E5-9CD3-3AB16F75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11080750"/>
            <a:ext cx="2001838" cy="522288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2800" b="1" dirty="0">
              <a:latin typeface="Gill Sans MT Condensed" panose="020B0506020104020203" pitchFamily="34" charset="0"/>
            </a:endParaRPr>
          </a:p>
        </p:txBody>
      </p:sp>
      <p:cxnSp>
        <p:nvCxnSpPr>
          <p:cNvPr id="418" name="Straight Connector 417">
            <a:extLst>
              <a:ext uri="{FF2B5EF4-FFF2-40B4-BE49-F238E27FC236}">
                <a16:creationId xmlns="" xmlns:a16="http://schemas.microsoft.com/office/drawing/2014/main" id="{EF9007DD-415A-469B-84D0-43CEE6C82399}"/>
              </a:ext>
            </a:extLst>
          </p:cNvPr>
          <p:cNvCxnSpPr>
            <a:cxnSpLocks/>
          </p:cNvCxnSpPr>
          <p:nvPr/>
        </p:nvCxnSpPr>
        <p:spPr>
          <a:xfrm flipH="1">
            <a:off x="8931913" y="11995975"/>
            <a:ext cx="214312" cy="57150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="" xmlns:a16="http://schemas.microsoft.com/office/drawing/2014/main" id="{74802ABC-461B-4CDD-B469-A0A04F7CBD13}"/>
              </a:ext>
            </a:extLst>
          </p:cNvPr>
          <p:cNvCxnSpPr>
            <a:cxnSpLocks/>
          </p:cNvCxnSpPr>
          <p:nvPr/>
        </p:nvCxnSpPr>
        <p:spPr>
          <a:xfrm>
            <a:off x="7225878" y="10849565"/>
            <a:ext cx="15875" cy="358775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Rectangle 427">
            <a:extLst>
              <a:ext uri="{FF2B5EF4-FFF2-40B4-BE49-F238E27FC236}">
                <a16:creationId xmlns="" xmlns:a16="http://schemas.microsoft.com/office/drawing/2014/main" id="{C43858F7-3364-4E8A-99A9-C0E9269B995F}"/>
              </a:ext>
            </a:extLst>
          </p:cNvPr>
          <p:cNvSpPr/>
          <p:nvPr/>
        </p:nvSpPr>
        <p:spPr>
          <a:xfrm>
            <a:off x="6856413" y="11041063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36" name="Straight Connector 435">
            <a:extLst>
              <a:ext uri="{FF2B5EF4-FFF2-40B4-BE49-F238E27FC236}">
                <a16:creationId xmlns="" xmlns:a16="http://schemas.microsoft.com/office/drawing/2014/main" id="{C259B983-7DF8-46A0-8E46-1DB4B029989B}"/>
              </a:ext>
            </a:extLst>
          </p:cNvPr>
          <p:cNvCxnSpPr>
            <a:cxnSpLocks/>
          </p:cNvCxnSpPr>
          <p:nvPr/>
        </p:nvCxnSpPr>
        <p:spPr>
          <a:xfrm flipV="1">
            <a:off x="5933238" y="11610088"/>
            <a:ext cx="0" cy="322262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Rectangle 450">
            <a:extLst>
              <a:ext uri="{FF2B5EF4-FFF2-40B4-BE49-F238E27FC236}">
                <a16:creationId xmlns="" xmlns:a16="http://schemas.microsoft.com/office/drawing/2014/main" id="{9227F689-22CD-439D-AB0F-9F2358698E81}"/>
              </a:ext>
            </a:extLst>
          </p:cNvPr>
          <p:cNvSpPr/>
          <p:nvPr/>
        </p:nvSpPr>
        <p:spPr>
          <a:xfrm>
            <a:off x="2692400" y="11071225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271" name="TextBox 52">
            <a:extLst>
              <a:ext uri="{FF2B5EF4-FFF2-40B4-BE49-F238E27FC236}">
                <a16:creationId xmlns="" xmlns:a16="http://schemas.microsoft.com/office/drawing/2014/main" id="{895EFDB1-5D21-48F6-80D7-8D81E8314246}"/>
              </a:ext>
            </a:extLst>
          </p:cNvPr>
          <p:cNvSpPr txBox="1">
            <a:spLocks noChangeArrowheads="1"/>
          </p:cNvSpPr>
          <p:nvPr/>
        </p:nvSpPr>
        <p:spPr bwMode="auto">
          <a:xfrm rot="-5916623">
            <a:off x="746919" y="10257631"/>
            <a:ext cx="1284288" cy="460375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2400" b="1" dirty="0">
              <a:latin typeface="Gill Sans MT Condensed" panose="020B0506020104020203" pitchFamily="34" charset="0"/>
            </a:endParaRPr>
          </a:p>
        </p:txBody>
      </p:sp>
      <p:cxnSp>
        <p:nvCxnSpPr>
          <p:cNvPr id="236" name="Straight Connector 235">
            <a:extLst>
              <a:ext uri="{FF2B5EF4-FFF2-40B4-BE49-F238E27FC236}">
                <a16:creationId xmlns="" xmlns:a16="http://schemas.microsoft.com/office/drawing/2014/main" id="{778F4048-BFDA-4F2E-BDF0-F6C8594AECC5}"/>
              </a:ext>
            </a:extLst>
          </p:cNvPr>
          <p:cNvCxnSpPr>
            <a:cxnSpLocks/>
          </p:cNvCxnSpPr>
          <p:nvPr/>
        </p:nvCxnSpPr>
        <p:spPr>
          <a:xfrm>
            <a:off x="715963" y="9938883"/>
            <a:ext cx="445609" cy="80396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="" xmlns:a16="http://schemas.microsoft.com/office/drawing/2014/main" id="{B4313600-949D-436D-9966-0730A41271FB}"/>
              </a:ext>
            </a:extLst>
          </p:cNvPr>
          <p:cNvCxnSpPr>
            <a:cxnSpLocks/>
          </p:cNvCxnSpPr>
          <p:nvPr/>
        </p:nvCxnSpPr>
        <p:spPr>
          <a:xfrm flipV="1">
            <a:off x="5137032" y="9599455"/>
            <a:ext cx="0" cy="2841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="" xmlns:a16="http://schemas.microsoft.com/office/drawing/2014/main" id="{C63492ED-5BE2-4CEB-8C54-2090684A6A23}"/>
              </a:ext>
            </a:extLst>
          </p:cNvPr>
          <p:cNvCxnSpPr>
            <a:cxnSpLocks/>
          </p:cNvCxnSpPr>
          <p:nvPr/>
        </p:nvCxnSpPr>
        <p:spPr>
          <a:xfrm flipH="1">
            <a:off x="5350601" y="8603062"/>
            <a:ext cx="0" cy="45561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" name="Rectangle 398">
            <a:extLst>
              <a:ext uri="{FF2B5EF4-FFF2-40B4-BE49-F238E27FC236}">
                <a16:creationId xmlns="" xmlns:a16="http://schemas.microsoft.com/office/drawing/2014/main" id="{6E293781-8AA7-4031-80DE-A35F61C41D9F}"/>
              </a:ext>
            </a:extLst>
          </p:cNvPr>
          <p:cNvSpPr/>
          <p:nvPr/>
        </p:nvSpPr>
        <p:spPr>
          <a:xfrm>
            <a:off x="5765800" y="8897938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453" name="Straight Connector 452">
            <a:extLst>
              <a:ext uri="{FF2B5EF4-FFF2-40B4-BE49-F238E27FC236}">
                <a16:creationId xmlns="" xmlns:a16="http://schemas.microsoft.com/office/drawing/2014/main" id="{68D770C1-72CD-4E90-8106-D07B5BBCD1FF}"/>
              </a:ext>
            </a:extLst>
          </p:cNvPr>
          <p:cNvCxnSpPr>
            <a:cxnSpLocks/>
          </p:cNvCxnSpPr>
          <p:nvPr/>
        </p:nvCxnSpPr>
        <p:spPr>
          <a:xfrm>
            <a:off x="8078988" y="7977188"/>
            <a:ext cx="407787" cy="1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5" name="Rectangle 454">
            <a:extLst>
              <a:ext uri="{FF2B5EF4-FFF2-40B4-BE49-F238E27FC236}">
                <a16:creationId xmlns="" xmlns:a16="http://schemas.microsoft.com/office/drawing/2014/main" id="{BB956EA5-2F8D-4E43-ADD9-7BB79471DE86}"/>
              </a:ext>
            </a:extLst>
          </p:cNvPr>
          <p:cNvSpPr/>
          <p:nvPr/>
        </p:nvSpPr>
        <p:spPr>
          <a:xfrm>
            <a:off x="7807325" y="6762750"/>
            <a:ext cx="79375" cy="677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467" name="Triangle 45">
            <a:extLst>
              <a:ext uri="{FF2B5EF4-FFF2-40B4-BE49-F238E27FC236}">
                <a16:creationId xmlns="" xmlns:a16="http://schemas.microsoft.com/office/drawing/2014/main" id="{28BA0F6E-1533-46E7-AD26-64EF81AEEA91}"/>
              </a:ext>
            </a:extLst>
          </p:cNvPr>
          <p:cNvSpPr/>
          <p:nvPr/>
        </p:nvSpPr>
        <p:spPr>
          <a:xfrm rot="5400000">
            <a:off x="7747794" y="1547019"/>
            <a:ext cx="938212" cy="736600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 dirty="0"/>
          </a:p>
        </p:txBody>
      </p:sp>
      <p:sp>
        <p:nvSpPr>
          <p:cNvPr id="2303" name="TextBox 52">
            <a:extLst>
              <a:ext uri="{FF2B5EF4-FFF2-40B4-BE49-F238E27FC236}">
                <a16:creationId xmlns="" xmlns:a16="http://schemas.microsoft.com/office/drawing/2014/main" id="{357073AB-D942-4F81-BCFB-50E5D823D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5" y="4691063"/>
            <a:ext cx="3221038" cy="369887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1800" b="1" dirty="0">
              <a:latin typeface="Gill Sans MT Condensed" panose="020B0506020104020203" pitchFamily="34" charset="0"/>
            </a:endParaRPr>
          </a:p>
        </p:txBody>
      </p:sp>
      <p:cxnSp>
        <p:nvCxnSpPr>
          <p:cNvPr id="329" name="Straight Connector 328">
            <a:extLst>
              <a:ext uri="{FF2B5EF4-FFF2-40B4-BE49-F238E27FC236}">
                <a16:creationId xmlns="" xmlns:a16="http://schemas.microsoft.com/office/drawing/2014/main" id="{95A1387B-185A-4333-B0E3-A2EB2987A023}"/>
              </a:ext>
            </a:extLst>
          </p:cNvPr>
          <p:cNvCxnSpPr>
            <a:cxnSpLocks/>
          </p:cNvCxnSpPr>
          <p:nvPr/>
        </p:nvCxnSpPr>
        <p:spPr>
          <a:xfrm flipV="1">
            <a:off x="1133693" y="7009390"/>
            <a:ext cx="372142" cy="3200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="" xmlns:a16="http://schemas.microsoft.com/office/drawing/2014/main" id="{4806D3C4-E1F7-4964-98CF-7F989946EFAD}"/>
              </a:ext>
            </a:extLst>
          </p:cNvPr>
          <p:cNvCxnSpPr>
            <a:cxnSpLocks/>
          </p:cNvCxnSpPr>
          <p:nvPr/>
        </p:nvCxnSpPr>
        <p:spPr>
          <a:xfrm flipV="1">
            <a:off x="765175" y="6399293"/>
            <a:ext cx="397792" cy="1275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="" xmlns:a16="http://schemas.microsoft.com/office/drawing/2014/main" id="{9A955F4A-532A-40B7-BD2E-DB663F023F0C}"/>
              </a:ext>
            </a:extLst>
          </p:cNvPr>
          <p:cNvCxnSpPr>
            <a:cxnSpLocks/>
          </p:cNvCxnSpPr>
          <p:nvPr/>
        </p:nvCxnSpPr>
        <p:spPr>
          <a:xfrm flipH="1">
            <a:off x="1692276" y="6175376"/>
            <a:ext cx="341312" cy="1988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0" name="TextBox 2">
            <a:extLst>
              <a:ext uri="{FF2B5EF4-FFF2-40B4-BE49-F238E27FC236}">
                <a16:creationId xmlns="" xmlns:a16="http://schemas.microsoft.com/office/drawing/2014/main" id="{BA673B71-0F51-4051-8701-BEAEC3A9B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725" y="1690688"/>
            <a:ext cx="51752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dirty="0">
                <a:solidFill>
                  <a:sysClr val="windowText" lastClr="000000"/>
                </a:solidFill>
              </a:rPr>
              <a:t>Understanding and </a:t>
            </a:r>
            <a:r>
              <a:rPr lang="en-GB" altLang="en-US" dirty="0" smtClean="0">
                <a:solidFill>
                  <a:sysClr val="windowText" lastClr="000000"/>
                </a:solidFill>
              </a:rPr>
              <a:t>Applying Geography Skills </a:t>
            </a:r>
            <a:endParaRPr lang="en-GB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2321" name="TextBox 4">
            <a:extLst>
              <a:ext uri="{FF2B5EF4-FFF2-40B4-BE49-F238E27FC236}">
                <a16:creationId xmlns="" xmlns:a16="http://schemas.microsoft.com/office/drawing/2014/main" id="{EF320DD9-2BD6-4B8A-9FCF-67AE2F6A77DE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1212056" y="1751807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ysClr val="windowText" lastClr="000000"/>
                </a:solidFill>
              </a:rPr>
              <a:t>Year 7</a:t>
            </a:r>
          </a:p>
        </p:txBody>
      </p:sp>
      <p:sp>
        <p:nvSpPr>
          <p:cNvPr id="2322" name="TextBox 439">
            <a:extLst>
              <a:ext uri="{FF2B5EF4-FFF2-40B4-BE49-F238E27FC236}">
                <a16:creationId xmlns="" xmlns:a16="http://schemas.microsoft.com/office/drawing/2014/main" id="{635C0196-65EA-4CFB-80F3-1933AF732E25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7454106" y="1786732"/>
            <a:ext cx="998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1800" dirty="0">
                <a:solidFill>
                  <a:sysClr val="windowText" lastClr="000000"/>
                </a:solidFill>
              </a:rPr>
              <a:t>Year 11</a:t>
            </a:r>
          </a:p>
        </p:txBody>
      </p:sp>
      <p:cxnSp>
        <p:nvCxnSpPr>
          <p:cNvPr id="469" name="Straight Connector 468">
            <a:extLst>
              <a:ext uri="{FF2B5EF4-FFF2-40B4-BE49-F238E27FC236}">
                <a16:creationId xmlns="" xmlns:a16="http://schemas.microsoft.com/office/drawing/2014/main" id="{81E6F7F7-9A24-42A2-AA77-A342B2D3D036}"/>
              </a:ext>
            </a:extLst>
          </p:cNvPr>
          <p:cNvCxnSpPr>
            <a:cxnSpLocks/>
          </p:cNvCxnSpPr>
          <p:nvPr/>
        </p:nvCxnSpPr>
        <p:spPr>
          <a:xfrm flipH="1">
            <a:off x="1722375" y="14779363"/>
            <a:ext cx="261938" cy="8572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Straight Connector 475">
            <a:extLst>
              <a:ext uri="{FF2B5EF4-FFF2-40B4-BE49-F238E27FC236}">
                <a16:creationId xmlns="" xmlns:a16="http://schemas.microsoft.com/office/drawing/2014/main" id="{AC8B31F2-7313-484A-BBB3-E5E1DE165FD0}"/>
              </a:ext>
            </a:extLst>
          </p:cNvPr>
          <p:cNvCxnSpPr>
            <a:cxnSpLocks/>
          </p:cNvCxnSpPr>
          <p:nvPr/>
        </p:nvCxnSpPr>
        <p:spPr>
          <a:xfrm>
            <a:off x="7208838" y="15301913"/>
            <a:ext cx="0" cy="34448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>
            <a:extLst>
              <a:ext uri="{FF2B5EF4-FFF2-40B4-BE49-F238E27FC236}">
                <a16:creationId xmlns="" xmlns:a16="http://schemas.microsoft.com/office/drawing/2014/main" id="{8742783B-DE88-42F0-BC22-0A579AC650FB}"/>
              </a:ext>
            </a:extLst>
          </p:cNvPr>
          <p:cNvCxnSpPr>
            <a:cxnSpLocks/>
          </p:cNvCxnSpPr>
          <p:nvPr/>
        </p:nvCxnSpPr>
        <p:spPr>
          <a:xfrm>
            <a:off x="5807075" y="15296450"/>
            <a:ext cx="0" cy="34448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>
            <a:extLst>
              <a:ext uri="{FF2B5EF4-FFF2-40B4-BE49-F238E27FC236}">
                <a16:creationId xmlns="" xmlns:a16="http://schemas.microsoft.com/office/drawing/2014/main" id="{8D4DE41B-A725-4DF2-8940-8E9919456636}"/>
              </a:ext>
            </a:extLst>
          </p:cNvPr>
          <p:cNvCxnSpPr>
            <a:cxnSpLocks/>
          </p:cNvCxnSpPr>
          <p:nvPr/>
        </p:nvCxnSpPr>
        <p:spPr>
          <a:xfrm>
            <a:off x="6494463" y="15284450"/>
            <a:ext cx="0" cy="34290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Straight Connector 491">
            <a:extLst>
              <a:ext uri="{FF2B5EF4-FFF2-40B4-BE49-F238E27FC236}">
                <a16:creationId xmlns="" xmlns:a16="http://schemas.microsoft.com/office/drawing/2014/main" id="{E10E7A59-D197-482C-9299-17C2A990D3F8}"/>
              </a:ext>
            </a:extLst>
          </p:cNvPr>
          <p:cNvCxnSpPr>
            <a:cxnSpLocks/>
          </p:cNvCxnSpPr>
          <p:nvPr/>
        </p:nvCxnSpPr>
        <p:spPr>
          <a:xfrm flipH="1" flipV="1">
            <a:off x="3919803" y="13925550"/>
            <a:ext cx="4763" cy="330200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Connector 509">
            <a:extLst>
              <a:ext uri="{FF2B5EF4-FFF2-40B4-BE49-F238E27FC236}">
                <a16:creationId xmlns="" xmlns:a16="http://schemas.microsoft.com/office/drawing/2014/main" id="{3B7A5437-1410-4E35-AE76-0CE2613FE269}"/>
              </a:ext>
            </a:extLst>
          </p:cNvPr>
          <p:cNvCxnSpPr>
            <a:cxnSpLocks/>
          </p:cNvCxnSpPr>
          <p:nvPr/>
        </p:nvCxnSpPr>
        <p:spPr>
          <a:xfrm flipV="1">
            <a:off x="6704694" y="13901738"/>
            <a:ext cx="4762" cy="34766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="" xmlns:a16="http://schemas.microsoft.com/office/drawing/2014/main" id="{FC009B68-1DC5-4E3A-AD66-D17B5821C1CB}"/>
              </a:ext>
            </a:extLst>
          </p:cNvPr>
          <p:cNvCxnSpPr>
            <a:cxnSpLocks/>
          </p:cNvCxnSpPr>
          <p:nvPr/>
        </p:nvCxnSpPr>
        <p:spPr>
          <a:xfrm flipV="1">
            <a:off x="7388414" y="13926150"/>
            <a:ext cx="4763" cy="34766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Straight Connector 512">
            <a:extLst>
              <a:ext uri="{FF2B5EF4-FFF2-40B4-BE49-F238E27FC236}">
                <a16:creationId xmlns="" xmlns:a16="http://schemas.microsoft.com/office/drawing/2014/main" id="{675229A2-9CFA-4181-B91C-AA261FD22D46}"/>
              </a:ext>
            </a:extLst>
          </p:cNvPr>
          <p:cNvCxnSpPr>
            <a:cxnSpLocks/>
          </p:cNvCxnSpPr>
          <p:nvPr/>
        </p:nvCxnSpPr>
        <p:spPr>
          <a:xfrm flipH="1" flipV="1">
            <a:off x="8172746" y="13803618"/>
            <a:ext cx="145861" cy="349250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="" xmlns:a16="http://schemas.microsoft.com/office/drawing/2014/main" id="{4FD7E7FA-6050-4D56-806B-A7CA617F64BE}"/>
              </a:ext>
            </a:extLst>
          </p:cNvPr>
          <p:cNvCxnSpPr>
            <a:cxnSpLocks/>
          </p:cNvCxnSpPr>
          <p:nvPr/>
        </p:nvCxnSpPr>
        <p:spPr>
          <a:xfrm>
            <a:off x="3308350" y="8655050"/>
            <a:ext cx="11113" cy="44450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Straight Connector 569">
            <a:extLst>
              <a:ext uri="{FF2B5EF4-FFF2-40B4-BE49-F238E27FC236}">
                <a16:creationId xmlns="" xmlns:a16="http://schemas.microsoft.com/office/drawing/2014/main" id="{72FA82C4-3A7A-4BDC-89EB-35FAEB99E1F9}"/>
              </a:ext>
            </a:extLst>
          </p:cNvPr>
          <p:cNvCxnSpPr>
            <a:cxnSpLocks/>
          </p:cNvCxnSpPr>
          <p:nvPr/>
        </p:nvCxnSpPr>
        <p:spPr>
          <a:xfrm flipV="1">
            <a:off x="3471863" y="9537701"/>
            <a:ext cx="0" cy="35083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5" name="Rectangle 584">
            <a:extLst>
              <a:ext uri="{FF2B5EF4-FFF2-40B4-BE49-F238E27FC236}">
                <a16:creationId xmlns="" xmlns:a16="http://schemas.microsoft.com/office/drawing/2014/main" id="{282C1CEF-332C-4B06-97F2-384644F659CC}"/>
              </a:ext>
            </a:extLst>
          </p:cNvPr>
          <p:cNvSpPr/>
          <p:nvPr/>
        </p:nvSpPr>
        <p:spPr>
          <a:xfrm>
            <a:off x="7437438" y="8988425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590" name="Rectangle 589">
            <a:extLst>
              <a:ext uri="{FF2B5EF4-FFF2-40B4-BE49-F238E27FC236}">
                <a16:creationId xmlns="" xmlns:a16="http://schemas.microsoft.com/office/drawing/2014/main" id="{376B636A-0689-470F-BBD3-11F69CC62DED}"/>
              </a:ext>
            </a:extLst>
          </p:cNvPr>
          <p:cNvSpPr/>
          <p:nvPr/>
        </p:nvSpPr>
        <p:spPr>
          <a:xfrm rot="5400000">
            <a:off x="8598694" y="7941469"/>
            <a:ext cx="107950" cy="6302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2366" name="TextBox 52">
            <a:extLst>
              <a:ext uri="{FF2B5EF4-FFF2-40B4-BE49-F238E27FC236}">
                <a16:creationId xmlns="" xmlns:a16="http://schemas.microsoft.com/office/drawing/2014/main" id="{5A1A7785-2DF1-425A-A611-10D0A54F7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25" y="6929438"/>
            <a:ext cx="1874838" cy="400050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2000" b="1" dirty="0">
              <a:latin typeface="Gill Sans MT Condensed" panose="020B0506020104020203" pitchFamily="34" charset="0"/>
            </a:endParaRPr>
          </a:p>
        </p:txBody>
      </p:sp>
      <p:sp>
        <p:nvSpPr>
          <p:cNvPr id="617" name="Rectangle 616">
            <a:extLst>
              <a:ext uri="{FF2B5EF4-FFF2-40B4-BE49-F238E27FC236}">
                <a16:creationId xmlns="" xmlns:a16="http://schemas.microsoft.com/office/drawing/2014/main" id="{9A62301E-7555-48FD-B9EC-72E160863470}"/>
              </a:ext>
            </a:extLst>
          </p:cNvPr>
          <p:cNvSpPr/>
          <p:nvPr/>
        </p:nvSpPr>
        <p:spPr>
          <a:xfrm>
            <a:off x="5221288" y="6789738"/>
            <a:ext cx="80962" cy="677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622" name="Straight Connector 621">
            <a:extLst>
              <a:ext uri="{FF2B5EF4-FFF2-40B4-BE49-F238E27FC236}">
                <a16:creationId xmlns="" xmlns:a16="http://schemas.microsoft.com/office/drawing/2014/main" id="{8D036AD3-6082-4BEC-9581-BABC5E979D7B}"/>
              </a:ext>
            </a:extLst>
          </p:cNvPr>
          <p:cNvCxnSpPr>
            <a:cxnSpLocks/>
          </p:cNvCxnSpPr>
          <p:nvPr/>
        </p:nvCxnSpPr>
        <p:spPr>
          <a:xfrm flipV="1">
            <a:off x="3205951" y="7352730"/>
            <a:ext cx="0" cy="32861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="" xmlns:a16="http://schemas.microsoft.com/office/drawing/2014/main" id="{708B57E8-85BC-44B8-B083-5F797C32026F}"/>
              </a:ext>
            </a:extLst>
          </p:cNvPr>
          <p:cNvCxnSpPr>
            <a:cxnSpLocks/>
          </p:cNvCxnSpPr>
          <p:nvPr/>
        </p:nvCxnSpPr>
        <p:spPr>
          <a:xfrm flipH="1">
            <a:off x="3880451" y="6505160"/>
            <a:ext cx="0" cy="38617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Straight Connector 623">
            <a:extLst>
              <a:ext uri="{FF2B5EF4-FFF2-40B4-BE49-F238E27FC236}">
                <a16:creationId xmlns="" xmlns:a16="http://schemas.microsoft.com/office/drawing/2014/main" id="{2503F243-F17B-41A5-A804-7A59A9ACC557}"/>
              </a:ext>
            </a:extLst>
          </p:cNvPr>
          <p:cNvCxnSpPr>
            <a:cxnSpLocks/>
          </p:cNvCxnSpPr>
          <p:nvPr/>
        </p:nvCxnSpPr>
        <p:spPr>
          <a:xfrm flipH="1">
            <a:off x="2936977" y="6498597"/>
            <a:ext cx="3175" cy="38417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="" xmlns:a16="http://schemas.microsoft.com/office/drawing/2014/main" id="{D395C792-ADC9-4007-A492-DD1A113A3987}"/>
              </a:ext>
            </a:extLst>
          </p:cNvPr>
          <p:cNvCxnSpPr>
            <a:cxnSpLocks/>
          </p:cNvCxnSpPr>
          <p:nvPr/>
        </p:nvCxnSpPr>
        <p:spPr>
          <a:xfrm flipV="1">
            <a:off x="4209624" y="7370857"/>
            <a:ext cx="0" cy="32861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6" name="Straight Connector 625">
            <a:extLst>
              <a:ext uri="{FF2B5EF4-FFF2-40B4-BE49-F238E27FC236}">
                <a16:creationId xmlns="" xmlns:a16="http://schemas.microsoft.com/office/drawing/2014/main" id="{DC9A87BB-1945-4E76-87CB-3D8AB0CB4817}"/>
              </a:ext>
            </a:extLst>
          </p:cNvPr>
          <p:cNvCxnSpPr>
            <a:cxnSpLocks/>
          </p:cNvCxnSpPr>
          <p:nvPr/>
        </p:nvCxnSpPr>
        <p:spPr>
          <a:xfrm flipV="1">
            <a:off x="5102225" y="7360225"/>
            <a:ext cx="0" cy="32861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7" name="Straight Connector 626">
            <a:extLst>
              <a:ext uri="{FF2B5EF4-FFF2-40B4-BE49-F238E27FC236}">
                <a16:creationId xmlns="" xmlns:a16="http://schemas.microsoft.com/office/drawing/2014/main" id="{DCCE7C41-3CC9-4AD6-BFBB-187C1ED898C0}"/>
              </a:ext>
            </a:extLst>
          </p:cNvPr>
          <p:cNvCxnSpPr>
            <a:cxnSpLocks/>
          </p:cNvCxnSpPr>
          <p:nvPr/>
        </p:nvCxnSpPr>
        <p:spPr>
          <a:xfrm>
            <a:off x="4665607" y="6505160"/>
            <a:ext cx="0" cy="37761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5" name="TextBox 52">
            <a:extLst>
              <a:ext uri="{FF2B5EF4-FFF2-40B4-BE49-F238E27FC236}">
                <a16:creationId xmlns="" xmlns:a16="http://schemas.microsoft.com/office/drawing/2014/main" id="{38D43B6F-17A6-4A20-B6A7-B69B86479F18}"/>
              </a:ext>
            </a:extLst>
          </p:cNvPr>
          <p:cNvSpPr txBox="1">
            <a:spLocks noChangeArrowheads="1"/>
          </p:cNvSpPr>
          <p:nvPr/>
        </p:nvSpPr>
        <p:spPr bwMode="auto">
          <a:xfrm rot="-6521608">
            <a:off x="900906" y="5990432"/>
            <a:ext cx="1082675" cy="369888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en-US" altLang="en-US" sz="1800" b="1" dirty="0">
              <a:latin typeface="Gill Sans MT Condensed" panose="020B0506020104020203" pitchFamily="34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="" xmlns:a16="http://schemas.microsoft.com/office/drawing/2014/main" id="{2D579A4B-9596-4285-9902-53FBB5E0C08A}"/>
              </a:ext>
            </a:extLst>
          </p:cNvPr>
          <p:cNvSpPr/>
          <p:nvPr/>
        </p:nvSpPr>
        <p:spPr>
          <a:xfrm>
            <a:off x="2351088" y="4546600"/>
            <a:ext cx="74612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316" name="Straight Connector 315">
            <a:extLst>
              <a:ext uri="{FF2B5EF4-FFF2-40B4-BE49-F238E27FC236}">
                <a16:creationId xmlns="" xmlns:a16="http://schemas.microsoft.com/office/drawing/2014/main" id="{306576D6-103D-4337-8F1F-BAC501FD41B0}"/>
              </a:ext>
            </a:extLst>
          </p:cNvPr>
          <p:cNvCxnSpPr>
            <a:cxnSpLocks/>
          </p:cNvCxnSpPr>
          <p:nvPr/>
        </p:nvCxnSpPr>
        <p:spPr>
          <a:xfrm>
            <a:off x="2930905" y="4292540"/>
            <a:ext cx="3175" cy="4095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1" name="Straight Connector 640">
            <a:extLst>
              <a:ext uri="{FF2B5EF4-FFF2-40B4-BE49-F238E27FC236}">
                <a16:creationId xmlns="" xmlns:a16="http://schemas.microsoft.com/office/drawing/2014/main" id="{40368A07-2336-45E4-B19E-49D53D2E27BA}"/>
              </a:ext>
            </a:extLst>
          </p:cNvPr>
          <p:cNvCxnSpPr>
            <a:cxnSpLocks/>
          </p:cNvCxnSpPr>
          <p:nvPr/>
        </p:nvCxnSpPr>
        <p:spPr>
          <a:xfrm flipV="1">
            <a:off x="3464184" y="5081587"/>
            <a:ext cx="0" cy="390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Straight Connector 641">
            <a:extLst>
              <a:ext uri="{FF2B5EF4-FFF2-40B4-BE49-F238E27FC236}">
                <a16:creationId xmlns="" xmlns:a16="http://schemas.microsoft.com/office/drawing/2014/main" id="{E9D7F319-4A18-40DD-B99E-4C41E6621DCB}"/>
              </a:ext>
            </a:extLst>
          </p:cNvPr>
          <p:cNvCxnSpPr>
            <a:cxnSpLocks/>
          </p:cNvCxnSpPr>
          <p:nvPr/>
        </p:nvCxnSpPr>
        <p:spPr>
          <a:xfrm>
            <a:off x="3946131" y="4250033"/>
            <a:ext cx="1588" cy="4079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Straight Connector 642">
            <a:extLst>
              <a:ext uri="{FF2B5EF4-FFF2-40B4-BE49-F238E27FC236}">
                <a16:creationId xmlns="" xmlns:a16="http://schemas.microsoft.com/office/drawing/2014/main" id="{2A322E45-ACA3-48D6-9C4A-E47688AC21B1}"/>
              </a:ext>
            </a:extLst>
          </p:cNvPr>
          <p:cNvCxnSpPr>
            <a:cxnSpLocks/>
          </p:cNvCxnSpPr>
          <p:nvPr/>
        </p:nvCxnSpPr>
        <p:spPr>
          <a:xfrm flipV="1">
            <a:off x="4536399" y="5122863"/>
            <a:ext cx="0" cy="390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4" name="Straight Connector 643">
            <a:extLst>
              <a:ext uri="{FF2B5EF4-FFF2-40B4-BE49-F238E27FC236}">
                <a16:creationId xmlns="" xmlns:a16="http://schemas.microsoft.com/office/drawing/2014/main" id="{E7677CC6-925B-4B1C-B803-E6D763D90C1A}"/>
              </a:ext>
            </a:extLst>
          </p:cNvPr>
          <p:cNvCxnSpPr>
            <a:cxnSpLocks/>
          </p:cNvCxnSpPr>
          <p:nvPr/>
        </p:nvCxnSpPr>
        <p:spPr>
          <a:xfrm>
            <a:off x="5110910" y="4256881"/>
            <a:ext cx="1587" cy="4095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="" xmlns:a16="http://schemas.microsoft.com/office/drawing/2014/main" id="{A8C5ECE1-AB43-4063-9158-396F84CA4178}"/>
              </a:ext>
            </a:extLst>
          </p:cNvPr>
          <p:cNvCxnSpPr>
            <a:cxnSpLocks/>
          </p:cNvCxnSpPr>
          <p:nvPr/>
        </p:nvCxnSpPr>
        <p:spPr>
          <a:xfrm flipV="1">
            <a:off x="5643200" y="5090964"/>
            <a:ext cx="0" cy="390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Connector 656">
            <a:extLst>
              <a:ext uri="{FF2B5EF4-FFF2-40B4-BE49-F238E27FC236}">
                <a16:creationId xmlns="" xmlns:a16="http://schemas.microsoft.com/office/drawing/2014/main" id="{45EF4783-DC08-404D-A0D9-F25EE4E782DB}"/>
              </a:ext>
            </a:extLst>
          </p:cNvPr>
          <p:cNvCxnSpPr>
            <a:cxnSpLocks/>
          </p:cNvCxnSpPr>
          <p:nvPr/>
        </p:nvCxnSpPr>
        <p:spPr>
          <a:xfrm>
            <a:off x="6124210" y="4249738"/>
            <a:ext cx="1587" cy="4079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8" name="Rectangle 657">
            <a:extLst>
              <a:ext uri="{FF2B5EF4-FFF2-40B4-BE49-F238E27FC236}">
                <a16:creationId xmlns="" xmlns:a16="http://schemas.microsoft.com/office/drawing/2014/main" id="{0325A65B-233E-4690-9C6C-886C80010CCB}"/>
              </a:ext>
            </a:extLst>
          </p:cNvPr>
          <p:cNvSpPr/>
          <p:nvPr/>
        </p:nvSpPr>
        <p:spPr>
          <a:xfrm>
            <a:off x="6483350" y="4522788"/>
            <a:ext cx="74613" cy="758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GB"/>
          </a:p>
        </p:txBody>
      </p:sp>
      <p:cxnSp>
        <p:nvCxnSpPr>
          <p:cNvPr id="661" name="Straight Connector 660">
            <a:extLst>
              <a:ext uri="{FF2B5EF4-FFF2-40B4-BE49-F238E27FC236}">
                <a16:creationId xmlns="" xmlns:a16="http://schemas.microsoft.com/office/drawing/2014/main" id="{B89206E2-2E14-499E-964D-BE58356362E3}"/>
              </a:ext>
            </a:extLst>
          </p:cNvPr>
          <p:cNvCxnSpPr>
            <a:cxnSpLocks/>
          </p:cNvCxnSpPr>
          <p:nvPr/>
        </p:nvCxnSpPr>
        <p:spPr>
          <a:xfrm flipV="1">
            <a:off x="6753152" y="5136192"/>
            <a:ext cx="0" cy="390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5" name="Straight Connector 664">
            <a:extLst>
              <a:ext uri="{FF2B5EF4-FFF2-40B4-BE49-F238E27FC236}">
                <a16:creationId xmlns="" xmlns:a16="http://schemas.microsoft.com/office/drawing/2014/main" id="{7A1700AD-DC54-4AE4-AEC0-F9A048D1BE31}"/>
              </a:ext>
            </a:extLst>
          </p:cNvPr>
          <p:cNvCxnSpPr>
            <a:cxnSpLocks/>
          </p:cNvCxnSpPr>
          <p:nvPr/>
        </p:nvCxnSpPr>
        <p:spPr>
          <a:xfrm>
            <a:off x="7029754" y="4259263"/>
            <a:ext cx="1587" cy="4095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="" xmlns:a16="http://schemas.microsoft.com/office/drawing/2014/main" id="{D848EA19-FA1C-405E-86AA-2527F1831FB3}"/>
              </a:ext>
            </a:extLst>
          </p:cNvPr>
          <p:cNvCxnSpPr>
            <a:cxnSpLocks/>
          </p:cNvCxnSpPr>
          <p:nvPr/>
        </p:nvCxnSpPr>
        <p:spPr>
          <a:xfrm>
            <a:off x="8132761" y="4257470"/>
            <a:ext cx="1588" cy="4095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2" name="Straight Connector 671">
            <a:extLst>
              <a:ext uri="{FF2B5EF4-FFF2-40B4-BE49-F238E27FC236}">
                <a16:creationId xmlns="" xmlns:a16="http://schemas.microsoft.com/office/drawing/2014/main" id="{A6B03CEC-3AF4-4F05-927E-C226E829D982}"/>
              </a:ext>
            </a:extLst>
          </p:cNvPr>
          <p:cNvCxnSpPr>
            <a:cxnSpLocks/>
          </p:cNvCxnSpPr>
          <p:nvPr/>
        </p:nvCxnSpPr>
        <p:spPr>
          <a:xfrm flipV="1">
            <a:off x="6207125" y="16015525"/>
            <a:ext cx="6350" cy="37147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6" name="Straight Connector 685">
            <a:extLst>
              <a:ext uri="{FF2B5EF4-FFF2-40B4-BE49-F238E27FC236}">
                <a16:creationId xmlns="" xmlns:a16="http://schemas.microsoft.com/office/drawing/2014/main" id="{0A9346E4-11F9-4602-BB1D-AC6EA2C65179}"/>
              </a:ext>
            </a:extLst>
          </p:cNvPr>
          <p:cNvCxnSpPr>
            <a:cxnSpLocks/>
          </p:cNvCxnSpPr>
          <p:nvPr/>
        </p:nvCxnSpPr>
        <p:spPr>
          <a:xfrm flipH="1">
            <a:off x="3068450" y="13110276"/>
            <a:ext cx="4763" cy="31591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" name="Straight Connector 686">
            <a:extLst>
              <a:ext uri="{FF2B5EF4-FFF2-40B4-BE49-F238E27FC236}">
                <a16:creationId xmlns="" xmlns:a16="http://schemas.microsoft.com/office/drawing/2014/main" id="{01E0C9E7-68B4-4739-B0FC-2C3C3234B1CB}"/>
              </a:ext>
            </a:extLst>
          </p:cNvPr>
          <p:cNvCxnSpPr>
            <a:cxnSpLocks/>
          </p:cNvCxnSpPr>
          <p:nvPr/>
        </p:nvCxnSpPr>
        <p:spPr>
          <a:xfrm flipH="1">
            <a:off x="3805050" y="13110276"/>
            <a:ext cx="3175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8" name="Straight Connector 687">
            <a:extLst>
              <a:ext uri="{FF2B5EF4-FFF2-40B4-BE49-F238E27FC236}">
                <a16:creationId xmlns="" xmlns:a16="http://schemas.microsoft.com/office/drawing/2014/main" id="{4C21E41F-2D23-4CFF-A9CD-BB340ACFA6F0}"/>
              </a:ext>
            </a:extLst>
          </p:cNvPr>
          <p:cNvCxnSpPr>
            <a:cxnSpLocks/>
          </p:cNvCxnSpPr>
          <p:nvPr/>
        </p:nvCxnSpPr>
        <p:spPr>
          <a:xfrm flipH="1" flipV="1">
            <a:off x="4597400" y="13896975"/>
            <a:ext cx="7938" cy="36036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9" name="Straight Connector 688">
            <a:extLst>
              <a:ext uri="{FF2B5EF4-FFF2-40B4-BE49-F238E27FC236}">
                <a16:creationId xmlns="" xmlns:a16="http://schemas.microsoft.com/office/drawing/2014/main" id="{EB4068A1-6448-496B-9F23-CCDC89191772}"/>
              </a:ext>
            </a:extLst>
          </p:cNvPr>
          <p:cNvCxnSpPr>
            <a:cxnSpLocks/>
          </p:cNvCxnSpPr>
          <p:nvPr/>
        </p:nvCxnSpPr>
        <p:spPr>
          <a:xfrm flipH="1" flipV="1">
            <a:off x="5527675" y="13901756"/>
            <a:ext cx="0" cy="331788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1" name="Straight Connector 690">
            <a:extLst>
              <a:ext uri="{FF2B5EF4-FFF2-40B4-BE49-F238E27FC236}">
                <a16:creationId xmlns="" xmlns:a16="http://schemas.microsoft.com/office/drawing/2014/main" id="{B9E0A685-5A66-4333-AE05-B2518244647A}"/>
              </a:ext>
            </a:extLst>
          </p:cNvPr>
          <p:cNvCxnSpPr>
            <a:cxnSpLocks/>
          </p:cNvCxnSpPr>
          <p:nvPr/>
        </p:nvCxnSpPr>
        <p:spPr>
          <a:xfrm flipH="1">
            <a:off x="4369635" y="13109386"/>
            <a:ext cx="4763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>
            <a:extLst>
              <a:ext uri="{FF2B5EF4-FFF2-40B4-BE49-F238E27FC236}">
                <a16:creationId xmlns="" xmlns:a16="http://schemas.microsoft.com/office/drawing/2014/main" id="{BE36BB15-0BBC-4333-A429-E6D97DE33FAE}"/>
              </a:ext>
            </a:extLst>
          </p:cNvPr>
          <p:cNvCxnSpPr>
            <a:cxnSpLocks/>
          </p:cNvCxnSpPr>
          <p:nvPr/>
        </p:nvCxnSpPr>
        <p:spPr>
          <a:xfrm flipH="1">
            <a:off x="5186239" y="13126817"/>
            <a:ext cx="0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5" name="Straight Connector 694">
            <a:extLst>
              <a:ext uri="{FF2B5EF4-FFF2-40B4-BE49-F238E27FC236}">
                <a16:creationId xmlns="" xmlns:a16="http://schemas.microsoft.com/office/drawing/2014/main" id="{F91913BD-FBC2-4983-9984-AE47DD839E6C}"/>
              </a:ext>
            </a:extLst>
          </p:cNvPr>
          <p:cNvCxnSpPr>
            <a:cxnSpLocks/>
          </p:cNvCxnSpPr>
          <p:nvPr/>
        </p:nvCxnSpPr>
        <p:spPr>
          <a:xfrm flipH="1">
            <a:off x="6735022" y="13059288"/>
            <a:ext cx="4763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6" name="Straight Connector 695">
            <a:extLst>
              <a:ext uri="{FF2B5EF4-FFF2-40B4-BE49-F238E27FC236}">
                <a16:creationId xmlns="" xmlns:a16="http://schemas.microsoft.com/office/drawing/2014/main" id="{284682A8-632C-4EDA-8A3B-BC42AE49AD81}"/>
              </a:ext>
            </a:extLst>
          </p:cNvPr>
          <p:cNvCxnSpPr>
            <a:cxnSpLocks/>
          </p:cNvCxnSpPr>
          <p:nvPr/>
        </p:nvCxnSpPr>
        <p:spPr>
          <a:xfrm flipH="1">
            <a:off x="7543800" y="13096875"/>
            <a:ext cx="4763" cy="31432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1" name="Straight Connector 700">
            <a:extLst>
              <a:ext uri="{FF2B5EF4-FFF2-40B4-BE49-F238E27FC236}">
                <a16:creationId xmlns="" xmlns:a16="http://schemas.microsoft.com/office/drawing/2014/main" id="{B5782786-6ACC-4AD7-852A-46DA1EFC0EE0}"/>
              </a:ext>
            </a:extLst>
          </p:cNvPr>
          <p:cNvCxnSpPr>
            <a:cxnSpLocks/>
          </p:cNvCxnSpPr>
          <p:nvPr/>
        </p:nvCxnSpPr>
        <p:spPr>
          <a:xfrm flipV="1">
            <a:off x="5086350" y="11637168"/>
            <a:ext cx="0" cy="322263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2" name="Straight Connector 701">
            <a:extLst>
              <a:ext uri="{FF2B5EF4-FFF2-40B4-BE49-F238E27FC236}">
                <a16:creationId xmlns="" xmlns:a16="http://schemas.microsoft.com/office/drawing/2014/main" id="{FD2E1971-7D72-4836-9F07-A29779235934}"/>
              </a:ext>
            </a:extLst>
          </p:cNvPr>
          <p:cNvCxnSpPr>
            <a:cxnSpLocks/>
          </p:cNvCxnSpPr>
          <p:nvPr/>
        </p:nvCxnSpPr>
        <p:spPr>
          <a:xfrm flipV="1">
            <a:off x="4014145" y="11627613"/>
            <a:ext cx="0" cy="320675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="" xmlns:a16="http://schemas.microsoft.com/office/drawing/2014/main" id="{F4E73BD1-58DF-42E9-8243-3BF9F8CFE52E}"/>
              </a:ext>
            </a:extLst>
          </p:cNvPr>
          <p:cNvCxnSpPr>
            <a:cxnSpLocks/>
          </p:cNvCxnSpPr>
          <p:nvPr/>
        </p:nvCxnSpPr>
        <p:spPr>
          <a:xfrm flipH="1">
            <a:off x="5770169" y="10772251"/>
            <a:ext cx="1587" cy="373062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Straight Connector 706">
            <a:extLst>
              <a:ext uri="{FF2B5EF4-FFF2-40B4-BE49-F238E27FC236}">
                <a16:creationId xmlns="" xmlns:a16="http://schemas.microsoft.com/office/drawing/2014/main" id="{7790C63C-A31B-404D-B2DF-395FED5F61AE}"/>
              </a:ext>
            </a:extLst>
          </p:cNvPr>
          <p:cNvCxnSpPr>
            <a:cxnSpLocks/>
          </p:cNvCxnSpPr>
          <p:nvPr/>
        </p:nvCxnSpPr>
        <p:spPr>
          <a:xfrm flipH="1">
            <a:off x="4672013" y="10749756"/>
            <a:ext cx="1587" cy="373062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9" name="Straight Connector 708">
            <a:extLst>
              <a:ext uri="{FF2B5EF4-FFF2-40B4-BE49-F238E27FC236}">
                <a16:creationId xmlns="" xmlns:a16="http://schemas.microsoft.com/office/drawing/2014/main" id="{C451F750-1F50-4181-AF52-8E54F1608A93}"/>
              </a:ext>
            </a:extLst>
          </p:cNvPr>
          <p:cNvCxnSpPr>
            <a:cxnSpLocks/>
          </p:cNvCxnSpPr>
          <p:nvPr/>
        </p:nvCxnSpPr>
        <p:spPr>
          <a:xfrm flipH="1">
            <a:off x="3431169" y="10755188"/>
            <a:ext cx="1587" cy="373062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0" name="Straight Connector 709">
            <a:extLst>
              <a:ext uri="{FF2B5EF4-FFF2-40B4-BE49-F238E27FC236}">
                <a16:creationId xmlns="" xmlns:a16="http://schemas.microsoft.com/office/drawing/2014/main" id="{FF03F773-4555-4DB7-85B5-B891E0ED8848}"/>
              </a:ext>
            </a:extLst>
          </p:cNvPr>
          <p:cNvCxnSpPr>
            <a:cxnSpLocks/>
          </p:cNvCxnSpPr>
          <p:nvPr/>
        </p:nvCxnSpPr>
        <p:spPr>
          <a:xfrm flipH="1">
            <a:off x="1986007" y="10809131"/>
            <a:ext cx="189755" cy="338481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1" name="Straight Connector 710">
            <a:extLst>
              <a:ext uri="{FF2B5EF4-FFF2-40B4-BE49-F238E27FC236}">
                <a16:creationId xmlns="" xmlns:a16="http://schemas.microsoft.com/office/drawing/2014/main" id="{37404753-32C7-4AF1-ADED-3C28B2C38487}"/>
              </a:ext>
            </a:extLst>
          </p:cNvPr>
          <p:cNvCxnSpPr>
            <a:cxnSpLocks/>
          </p:cNvCxnSpPr>
          <p:nvPr/>
        </p:nvCxnSpPr>
        <p:spPr>
          <a:xfrm flipV="1">
            <a:off x="2508713" y="11612563"/>
            <a:ext cx="0" cy="320675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Straight Connector 711">
            <a:extLst>
              <a:ext uri="{FF2B5EF4-FFF2-40B4-BE49-F238E27FC236}">
                <a16:creationId xmlns="" xmlns:a16="http://schemas.microsoft.com/office/drawing/2014/main" id="{25E3D1D0-D71C-46E2-94C4-23C3E3EE21C0}"/>
              </a:ext>
            </a:extLst>
          </p:cNvPr>
          <p:cNvCxnSpPr>
            <a:cxnSpLocks/>
          </p:cNvCxnSpPr>
          <p:nvPr/>
        </p:nvCxnSpPr>
        <p:spPr>
          <a:xfrm>
            <a:off x="1567656" y="8828088"/>
            <a:ext cx="198302" cy="299243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" name="Straight Connector 715">
            <a:extLst>
              <a:ext uri="{FF2B5EF4-FFF2-40B4-BE49-F238E27FC236}">
                <a16:creationId xmlns="" xmlns:a16="http://schemas.microsoft.com/office/drawing/2014/main" id="{4F327EB3-1DAC-482D-8A7F-5F51A009862A}"/>
              </a:ext>
            </a:extLst>
          </p:cNvPr>
          <p:cNvCxnSpPr>
            <a:cxnSpLocks/>
          </p:cNvCxnSpPr>
          <p:nvPr/>
        </p:nvCxnSpPr>
        <p:spPr>
          <a:xfrm flipV="1">
            <a:off x="715963" y="10992881"/>
            <a:ext cx="496887" cy="77438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" name="Straight Connector 722">
            <a:extLst>
              <a:ext uri="{FF2B5EF4-FFF2-40B4-BE49-F238E27FC236}">
                <a16:creationId xmlns="" xmlns:a16="http://schemas.microsoft.com/office/drawing/2014/main" id="{23F47946-DF38-4ACD-9FDF-4203DE840798}"/>
              </a:ext>
            </a:extLst>
          </p:cNvPr>
          <p:cNvCxnSpPr>
            <a:cxnSpLocks/>
          </p:cNvCxnSpPr>
          <p:nvPr/>
        </p:nvCxnSpPr>
        <p:spPr>
          <a:xfrm flipH="1" flipV="1">
            <a:off x="1738313" y="9748115"/>
            <a:ext cx="276225" cy="271164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3" name="TextBox 1">
            <a:extLst>
              <a:ext uri="{FF2B5EF4-FFF2-40B4-BE49-F238E27FC236}">
                <a16:creationId xmlns="" xmlns:a16="http://schemas.microsoft.com/office/drawing/2014/main" id="{4EE7F0E5-98B0-47DA-A382-BF25B95B7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00050"/>
            <a:ext cx="4979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3200" b="1" dirty="0" smtClean="0">
                <a:latin typeface="Arial Narrow" panose="020B0606020202030204" pitchFamily="34" charset="0"/>
              </a:rPr>
              <a:t>Geography Learning </a:t>
            </a:r>
            <a:r>
              <a:rPr lang="en-GB" altLang="en-US" sz="3200" b="1" dirty="0">
                <a:latin typeface="Arial Narrow" panose="020B0606020202030204" pitchFamily="34" charset="0"/>
              </a:rPr>
              <a:t>Journey</a:t>
            </a:r>
          </a:p>
        </p:txBody>
      </p:sp>
      <p:pic>
        <p:nvPicPr>
          <p:cNvPr id="2520" name="Picture 69">
            <a:extLst>
              <a:ext uri="{FF2B5EF4-FFF2-40B4-BE49-F238E27FC236}">
                <a16:creationId xmlns="" xmlns:a16="http://schemas.microsoft.com/office/drawing/2014/main" id="{9C22B899-D891-4D20-836E-EAD2D9961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38" y="2046288"/>
            <a:ext cx="7715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73" name="Straight Connector 472">
            <a:extLst>
              <a:ext uri="{FF2B5EF4-FFF2-40B4-BE49-F238E27FC236}">
                <a16:creationId xmlns="" xmlns:a16="http://schemas.microsoft.com/office/drawing/2014/main" id="{2677DD67-4811-40E1-9C27-A1ED3A320269}"/>
              </a:ext>
            </a:extLst>
          </p:cNvPr>
          <p:cNvCxnSpPr>
            <a:cxnSpLocks/>
          </p:cNvCxnSpPr>
          <p:nvPr/>
        </p:nvCxnSpPr>
        <p:spPr>
          <a:xfrm flipH="1" flipV="1">
            <a:off x="1897402" y="5260975"/>
            <a:ext cx="230762" cy="2238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8" descr="Image result for the angmering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Image result for the angmering schoo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8" y="155575"/>
            <a:ext cx="3038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" name="Rectangle 209">
            <a:extLst>
              <a:ext uri="{FF2B5EF4-FFF2-40B4-BE49-F238E27FC236}">
                <a16:creationId xmlns="" xmlns:a16="http://schemas.microsoft.com/office/drawing/2014/main" id="{158AAA35-ABE9-4F25-B884-DC654315AEB6}"/>
              </a:ext>
            </a:extLst>
          </p:cNvPr>
          <p:cNvSpPr/>
          <p:nvPr/>
        </p:nvSpPr>
        <p:spPr>
          <a:xfrm>
            <a:off x="2301874" y="15506010"/>
            <a:ext cx="1616981" cy="609600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11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065" y="15649638"/>
            <a:ext cx="1354931" cy="400050"/>
          </a:xfrm>
          <a:prstGeom prst="rect">
            <a:avLst/>
          </a:prstGeom>
          <a:solidFill>
            <a:srgbClr val="175A68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Climate Change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4720839">
            <a:off x="769439" y="15015901"/>
            <a:ext cx="1612741" cy="414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Resource Reliance </a:t>
            </a:r>
            <a:endParaRPr lang="en-GB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3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9007" y="13482825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Distinctive Landscapes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4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619" y="13477813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Urban Futures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16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9125" y="13463588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Ecosystems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24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2476429">
            <a:off x="7428026" y="11480644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Global Hazards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25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2163" y="11172825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Dynamic Development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33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3499944">
            <a:off x="691514" y="10870264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UK in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34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80740" y="10264051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  <a:latin typeface="Gill Sans MT Condensed" panose="020B0506020104020203" pitchFamily="34" charset="0"/>
              </a:rPr>
              <a:t>t</a:t>
            </a:r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he 21st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35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7936828">
            <a:off x="596719" y="9541481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Century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37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219" y="9139145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Global Hazards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=""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5856412" y="9026164"/>
            <a:ext cx="2054102" cy="590550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cxnSp>
        <p:nvCxnSpPr>
          <p:cNvPr id="240" name="Straight Connector 239">
            <a:extLst>
              <a:ext uri="{FF2B5EF4-FFF2-40B4-BE49-F238E27FC236}">
                <a16:creationId xmlns="" xmlns:a16="http://schemas.microsoft.com/office/drawing/2014/main" id="{F1E90ADC-635C-4328-9F56-9369FB7F48EE}"/>
              </a:ext>
            </a:extLst>
          </p:cNvPr>
          <p:cNvCxnSpPr>
            <a:cxnSpLocks/>
          </p:cNvCxnSpPr>
          <p:nvPr/>
        </p:nvCxnSpPr>
        <p:spPr>
          <a:xfrm flipV="1">
            <a:off x="6520656" y="9569676"/>
            <a:ext cx="1587" cy="37147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>
            <a:extLst>
              <a:ext uri="{FF2B5EF4-FFF2-40B4-BE49-F238E27FC236}">
                <a16:creationId xmlns="" xmlns:a16="http://schemas.microsoft.com/office/drawing/2014/main" id="{E5B39C4B-028C-441D-A578-1BF5076DE6EF}"/>
              </a:ext>
            </a:extLst>
          </p:cNvPr>
          <p:cNvCxnSpPr>
            <a:cxnSpLocks/>
          </p:cNvCxnSpPr>
          <p:nvPr/>
        </p:nvCxnSpPr>
        <p:spPr>
          <a:xfrm flipH="1">
            <a:off x="6051753" y="8704903"/>
            <a:ext cx="3175" cy="38258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="" xmlns:a16="http://schemas.microsoft.com/office/drawing/2014/main" id="{8F22A341-4CC2-467B-9AFA-725B3452F65D}"/>
              </a:ext>
            </a:extLst>
          </p:cNvPr>
          <p:cNvCxnSpPr>
            <a:cxnSpLocks/>
          </p:cNvCxnSpPr>
          <p:nvPr/>
        </p:nvCxnSpPr>
        <p:spPr>
          <a:xfrm>
            <a:off x="7024836" y="8739498"/>
            <a:ext cx="4762" cy="382588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="" xmlns:a16="http://schemas.microsoft.com/office/drawing/2014/main" id="{F0BCE37B-A68F-4358-8F79-94BDC88D40ED}"/>
              </a:ext>
            </a:extLst>
          </p:cNvPr>
          <p:cNvCxnSpPr>
            <a:cxnSpLocks/>
          </p:cNvCxnSpPr>
          <p:nvPr/>
        </p:nvCxnSpPr>
        <p:spPr>
          <a:xfrm>
            <a:off x="8016950" y="8618704"/>
            <a:ext cx="212873" cy="172397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>
            <a:extLst>
              <a:ext uri="{FF2B5EF4-FFF2-40B4-BE49-F238E27FC236}">
                <a16:creationId xmlns="" xmlns:a16="http://schemas.microsoft.com/office/drawing/2014/main" id="{2E85F7D3-8359-495F-B790-A68CE6B7BAC5}"/>
              </a:ext>
            </a:extLst>
          </p:cNvPr>
          <p:cNvSpPr/>
          <p:nvPr/>
        </p:nvSpPr>
        <p:spPr>
          <a:xfrm>
            <a:off x="5340622" y="6780204"/>
            <a:ext cx="2606403" cy="669139"/>
          </a:xfrm>
          <a:prstGeom prst="rect">
            <a:avLst/>
          </a:prstGeom>
          <a:solidFill>
            <a:srgbClr val="175A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944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55"/>
          </a:p>
        </p:txBody>
      </p:sp>
      <p:sp>
        <p:nvSpPr>
          <p:cNvPr id="251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757" y="9140888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Dynamic Development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54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626" y="6929438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Urban Futures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71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832" y="6936553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Distinctive Landscapes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73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03334" y="5729987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Resource Reliance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74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744" y="4657725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Climate Change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75" name="TextBox 52">
            <a:extLst>
              <a:ext uri="{FF2B5EF4-FFF2-40B4-BE49-F238E27FC236}">
                <a16:creationId xmlns="" xmlns:a16="http://schemas.microsoft.com/office/drawing/2014/main" id="{EA248E3F-9EDB-4297-8535-7DD10EBC6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373" y="4702115"/>
            <a:ext cx="182800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 smtClean="0">
                <a:solidFill>
                  <a:schemeClr val="bg1"/>
                </a:solidFill>
                <a:latin typeface="Gill Sans MT Condensed" panose="020B0506020104020203" pitchFamily="34" charset="0"/>
              </a:rPr>
              <a:t>Revision </a:t>
            </a:r>
            <a:endParaRPr lang="en-US" altLang="en-US" sz="2000" b="1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cxnSp>
        <p:nvCxnSpPr>
          <p:cNvPr id="276" name="Straight Connector 275">
            <a:extLst>
              <a:ext uri="{FF2B5EF4-FFF2-40B4-BE49-F238E27FC236}">
                <a16:creationId xmlns="" xmlns:a16="http://schemas.microsoft.com/office/drawing/2014/main" id="{59C22A6C-AA09-4F10-8B3F-5C859402D8DD}"/>
              </a:ext>
            </a:extLst>
          </p:cNvPr>
          <p:cNvCxnSpPr>
            <a:cxnSpLocks/>
          </p:cNvCxnSpPr>
          <p:nvPr/>
        </p:nvCxnSpPr>
        <p:spPr>
          <a:xfrm>
            <a:off x="5123976" y="15261431"/>
            <a:ext cx="0" cy="34448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="" xmlns:a16="http://schemas.microsoft.com/office/drawing/2014/main" id="{EA039B35-D2EE-43B6-9442-C117752417F7}"/>
              </a:ext>
            </a:extLst>
          </p:cNvPr>
          <p:cNvCxnSpPr>
            <a:cxnSpLocks/>
          </p:cNvCxnSpPr>
          <p:nvPr/>
        </p:nvCxnSpPr>
        <p:spPr>
          <a:xfrm>
            <a:off x="4338638" y="15269463"/>
            <a:ext cx="0" cy="3603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="" xmlns:a16="http://schemas.microsoft.com/office/drawing/2014/main" id="{7DFABDA1-8E56-4315-93C3-5D2B098970B9}"/>
              </a:ext>
            </a:extLst>
          </p:cNvPr>
          <p:cNvCxnSpPr>
            <a:cxnSpLocks/>
          </p:cNvCxnSpPr>
          <p:nvPr/>
        </p:nvCxnSpPr>
        <p:spPr>
          <a:xfrm flipV="1">
            <a:off x="6970900" y="16060488"/>
            <a:ext cx="6350" cy="3730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="" xmlns:a16="http://schemas.microsoft.com/office/drawing/2014/main" id="{8102FFFD-523F-4327-8868-96DD3FFA17CE}"/>
              </a:ext>
            </a:extLst>
          </p:cNvPr>
          <p:cNvCxnSpPr>
            <a:cxnSpLocks/>
          </p:cNvCxnSpPr>
          <p:nvPr/>
        </p:nvCxnSpPr>
        <p:spPr>
          <a:xfrm flipH="1" flipV="1">
            <a:off x="5557713" y="16039150"/>
            <a:ext cx="9525" cy="35718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>
            <a:extLst>
              <a:ext uri="{FF2B5EF4-FFF2-40B4-BE49-F238E27FC236}">
                <a16:creationId xmlns="" xmlns:a16="http://schemas.microsoft.com/office/drawing/2014/main" id="{968ED912-3DE9-4796-BCEB-F2A34EE489BD}"/>
              </a:ext>
            </a:extLst>
          </p:cNvPr>
          <p:cNvCxnSpPr>
            <a:cxnSpLocks/>
          </p:cNvCxnSpPr>
          <p:nvPr/>
        </p:nvCxnSpPr>
        <p:spPr>
          <a:xfrm flipH="1" flipV="1">
            <a:off x="4965700" y="16032863"/>
            <a:ext cx="0" cy="46227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="" xmlns:a16="http://schemas.microsoft.com/office/drawing/2014/main" id="{406841E1-29D0-466D-92B5-5C14385BFBEC}"/>
              </a:ext>
            </a:extLst>
          </p:cNvPr>
          <p:cNvCxnSpPr>
            <a:cxnSpLocks/>
          </p:cNvCxnSpPr>
          <p:nvPr/>
        </p:nvCxnSpPr>
        <p:spPr>
          <a:xfrm flipV="1">
            <a:off x="4344194" y="15977878"/>
            <a:ext cx="0" cy="65668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="" xmlns:a16="http://schemas.microsoft.com/office/drawing/2014/main" id="{0719ECAA-7B1C-45FB-BB14-74ABCB6E5A4B}"/>
              </a:ext>
            </a:extLst>
          </p:cNvPr>
          <p:cNvCxnSpPr>
            <a:cxnSpLocks/>
          </p:cNvCxnSpPr>
          <p:nvPr/>
        </p:nvCxnSpPr>
        <p:spPr>
          <a:xfrm flipH="1">
            <a:off x="3557588" y="15281588"/>
            <a:ext cx="1587" cy="438150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="" xmlns:a16="http://schemas.microsoft.com/office/drawing/2014/main" id="{64125382-BAB4-4E43-B411-B89D49CAC250}"/>
              </a:ext>
            </a:extLst>
          </p:cNvPr>
          <p:cNvCxnSpPr>
            <a:cxnSpLocks/>
          </p:cNvCxnSpPr>
          <p:nvPr/>
        </p:nvCxnSpPr>
        <p:spPr>
          <a:xfrm flipV="1">
            <a:off x="2703763" y="16097251"/>
            <a:ext cx="0" cy="31749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="" xmlns:a16="http://schemas.microsoft.com/office/drawing/2014/main" id="{42CCABF0-3B18-47FF-B0F9-314A16252854}"/>
              </a:ext>
            </a:extLst>
          </p:cNvPr>
          <p:cNvCxnSpPr>
            <a:cxnSpLocks/>
          </p:cNvCxnSpPr>
          <p:nvPr/>
        </p:nvCxnSpPr>
        <p:spPr>
          <a:xfrm>
            <a:off x="2997200" y="15250646"/>
            <a:ext cx="0" cy="40781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62313" y="15259226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Direction</a:t>
            </a:r>
            <a:endParaRPr lang="en-GB" dirty="0"/>
          </a:p>
        </p:txBody>
      </p:sp>
      <p:sp>
        <p:nvSpPr>
          <p:cNvPr id="286" name="TextBox 285"/>
          <p:cNvSpPr txBox="1"/>
          <p:nvPr/>
        </p:nvSpPr>
        <p:spPr>
          <a:xfrm>
            <a:off x="4322919" y="15281588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Relief</a:t>
            </a:r>
            <a:endParaRPr lang="en-GB" dirty="0"/>
          </a:p>
        </p:txBody>
      </p:sp>
      <p:sp>
        <p:nvSpPr>
          <p:cNvPr id="288" name="TextBox 287"/>
          <p:cNvSpPr txBox="1"/>
          <p:nvPr/>
        </p:nvSpPr>
        <p:spPr>
          <a:xfrm>
            <a:off x="3525868" y="16066882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Grid </a:t>
            </a:r>
          </a:p>
          <a:p>
            <a:r>
              <a:rPr lang="en-GB" sz="1100" dirty="0" smtClean="0"/>
              <a:t>References</a:t>
            </a:r>
            <a:endParaRPr lang="en-GB" dirty="0"/>
          </a:p>
        </p:txBody>
      </p:sp>
      <p:sp>
        <p:nvSpPr>
          <p:cNvPr id="289" name="TextBox 288"/>
          <p:cNvSpPr txBox="1"/>
          <p:nvPr/>
        </p:nvSpPr>
        <p:spPr>
          <a:xfrm>
            <a:off x="4286197" y="16149253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Contours </a:t>
            </a:r>
            <a:endParaRPr lang="en-GB" dirty="0"/>
          </a:p>
        </p:txBody>
      </p:sp>
      <p:sp>
        <p:nvSpPr>
          <p:cNvPr id="290" name="TextBox 289"/>
          <p:cNvSpPr txBox="1"/>
          <p:nvPr/>
        </p:nvSpPr>
        <p:spPr>
          <a:xfrm>
            <a:off x="4894231" y="16075216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Symbols </a:t>
            </a:r>
            <a:endParaRPr lang="en-GB" dirty="0"/>
          </a:p>
        </p:txBody>
      </p:sp>
      <p:pic>
        <p:nvPicPr>
          <p:cNvPr id="1026" name="Picture 2" descr="BBC NEWS | UK | Magazine | Five old-school map symbol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0601" y="16401163"/>
            <a:ext cx="466808" cy="466808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untain Navigation - Contour Lin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747" y="16518890"/>
            <a:ext cx="923398" cy="614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w to Use Map Scales and Grid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45" y="16515160"/>
            <a:ext cx="530577" cy="51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dvanced guide to reading contours and relief | OS GetOutsid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aintStrokes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420" y="14829461"/>
            <a:ext cx="675591" cy="45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ree Compass Simple Png, Download Free Clip Art, Free Clip Art on ...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92" y="14732894"/>
            <a:ext cx="516741" cy="51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1" name="TextBox 290"/>
          <p:cNvSpPr txBox="1"/>
          <p:nvPr/>
        </p:nvSpPr>
        <p:spPr>
          <a:xfrm>
            <a:off x="2662001" y="16064253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Greenhouse</a:t>
            </a:r>
            <a:endParaRPr lang="en-GB" dirty="0" smtClean="0"/>
          </a:p>
          <a:p>
            <a:r>
              <a:rPr lang="en-GB" sz="1100" dirty="0" smtClean="0"/>
              <a:t>gases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3544888" y="15279999"/>
            <a:ext cx="10382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Ice Age</a:t>
            </a:r>
            <a:endParaRPr lang="en-GB" dirty="0" smtClean="0"/>
          </a:p>
        </p:txBody>
      </p:sp>
      <p:sp>
        <p:nvSpPr>
          <p:cNvPr id="293" name="TextBox 292"/>
          <p:cNvSpPr txBox="1"/>
          <p:nvPr/>
        </p:nvSpPr>
        <p:spPr>
          <a:xfrm>
            <a:off x="2196306" y="15142031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Sea level </a:t>
            </a:r>
          </a:p>
          <a:p>
            <a:r>
              <a:rPr lang="en-GB" sz="1100" dirty="0" smtClean="0"/>
              <a:t>Rise </a:t>
            </a:r>
            <a:endParaRPr lang="en-GB" dirty="0" smtClean="0"/>
          </a:p>
        </p:txBody>
      </p:sp>
      <p:pic>
        <p:nvPicPr>
          <p:cNvPr id="1040" name="Picture 16" descr="According to data tabled in the Lok Sabha by the Ministry of Earth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700" y="14764833"/>
            <a:ext cx="571053" cy="41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Where To Watch Every Ice Age Movie Online | ScreenRant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826" y="14898389"/>
            <a:ext cx="738774" cy="38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ow BREEAM helps to reduce CO2 emissions in USA &amp; internationally ..."/>
          <p:cNvPicPr>
            <a:picLocks noChangeAspect="1" noChangeArrowheads="1"/>
          </p:cNvPicPr>
          <p:nvPr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889" y="16371460"/>
            <a:ext cx="644645" cy="64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4" name="TextBox 293"/>
          <p:cNvSpPr txBox="1"/>
          <p:nvPr/>
        </p:nvSpPr>
        <p:spPr>
          <a:xfrm rot="1198884">
            <a:off x="1361469" y="16096016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Energy Consumption</a:t>
            </a:r>
            <a:endParaRPr lang="en-GB" dirty="0" smtClean="0"/>
          </a:p>
        </p:txBody>
      </p:sp>
      <p:sp>
        <p:nvSpPr>
          <p:cNvPr id="295" name="TextBox 294"/>
          <p:cNvSpPr txBox="1"/>
          <p:nvPr/>
        </p:nvSpPr>
        <p:spPr>
          <a:xfrm rot="3343337">
            <a:off x="569477" y="15348979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Renewable </a:t>
            </a:r>
            <a:endParaRPr lang="en-GB" dirty="0" smtClean="0"/>
          </a:p>
          <a:p>
            <a:r>
              <a:rPr lang="en-GB" sz="1100" dirty="0" smtClean="0"/>
              <a:t>Energy</a:t>
            </a:r>
          </a:p>
        </p:txBody>
      </p:sp>
      <p:sp>
        <p:nvSpPr>
          <p:cNvPr id="296" name="TextBox 295"/>
          <p:cNvSpPr txBox="1"/>
          <p:nvPr/>
        </p:nvSpPr>
        <p:spPr>
          <a:xfrm rot="5400000">
            <a:off x="288162" y="14210480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Solar Panel Investigation </a:t>
            </a:r>
            <a:endParaRPr lang="en-GB" dirty="0" smtClean="0"/>
          </a:p>
        </p:txBody>
      </p:sp>
      <p:sp>
        <p:nvSpPr>
          <p:cNvPr id="297" name="TextBox 296"/>
          <p:cNvSpPr txBox="1"/>
          <p:nvPr/>
        </p:nvSpPr>
        <p:spPr>
          <a:xfrm rot="3459187">
            <a:off x="1649057" y="14869280"/>
            <a:ext cx="688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Food </a:t>
            </a:r>
          </a:p>
          <a:p>
            <a:pPr algn="ctr"/>
            <a:r>
              <a:rPr lang="en-GB" sz="1100" dirty="0" smtClean="0"/>
              <a:t>Security</a:t>
            </a:r>
          </a:p>
        </p:txBody>
      </p:sp>
      <p:sp>
        <p:nvSpPr>
          <p:cNvPr id="298" name="TextBox 297"/>
          <p:cNvSpPr txBox="1"/>
          <p:nvPr/>
        </p:nvSpPr>
        <p:spPr>
          <a:xfrm>
            <a:off x="1748704" y="14386701"/>
            <a:ext cx="5795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Goat </a:t>
            </a:r>
          </a:p>
          <a:p>
            <a:r>
              <a:rPr lang="en-GB" sz="1100" dirty="0" smtClean="0"/>
              <a:t>Aid</a:t>
            </a:r>
            <a:endParaRPr lang="en-GB" dirty="0" smtClean="0"/>
          </a:p>
        </p:txBody>
      </p:sp>
      <p:pic>
        <p:nvPicPr>
          <p:cNvPr id="1050" name="Picture 26" descr="Energy Symbol Png &amp; Free Energy Symbol.png Transparent Images ...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09" y="16588369"/>
            <a:ext cx="545504" cy="54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File:Recycling symbol.svg - Wikipedia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80" y="15836764"/>
            <a:ext cx="435413" cy="42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Solar power Solar Panels Solar energy Tata Power Solar, symbol ...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9" b="17306"/>
          <a:stretch/>
        </p:blipFill>
        <p:spPr bwMode="auto">
          <a:xfrm>
            <a:off x="252411" y="14770313"/>
            <a:ext cx="663575" cy="4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Goat logo icon symbol design Royalty Free Vector Image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7" t="27214" r="31817" b="35571"/>
          <a:stretch/>
        </p:blipFill>
        <p:spPr bwMode="auto">
          <a:xfrm>
            <a:off x="2137879" y="14577804"/>
            <a:ext cx="426417" cy="45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2" name="TextBox 301"/>
          <p:cNvSpPr txBox="1"/>
          <p:nvPr/>
        </p:nvSpPr>
        <p:spPr>
          <a:xfrm rot="2135011">
            <a:off x="1626657" y="12996233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Flooding </a:t>
            </a:r>
            <a:endParaRPr lang="en-GB" dirty="0"/>
          </a:p>
        </p:txBody>
      </p:sp>
      <p:sp>
        <p:nvSpPr>
          <p:cNvPr id="303" name="TextBox 302"/>
          <p:cNvSpPr txBox="1"/>
          <p:nvPr/>
        </p:nvSpPr>
        <p:spPr>
          <a:xfrm>
            <a:off x="2341365" y="12969146"/>
            <a:ext cx="895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River Processes</a:t>
            </a:r>
            <a:endParaRPr lang="en-GB" sz="1100" dirty="0"/>
          </a:p>
        </p:txBody>
      </p:sp>
      <p:sp>
        <p:nvSpPr>
          <p:cNvPr id="304" name="TextBox 303"/>
          <p:cNvSpPr txBox="1"/>
          <p:nvPr/>
        </p:nvSpPr>
        <p:spPr>
          <a:xfrm>
            <a:off x="2136827" y="13964040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Glaciation</a:t>
            </a:r>
            <a:endParaRPr lang="en-GB" dirty="0"/>
          </a:p>
        </p:txBody>
      </p:sp>
      <p:sp>
        <p:nvSpPr>
          <p:cNvPr id="305" name="TextBox 304"/>
          <p:cNvSpPr txBox="1"/>
          <p:nvPr/>
        </p:nvSpPr>
        <p:spPr>
          <a:xfrm>
            <a:off x="3059049" y="12984948"/>
            <a:ext cx="895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Coastal Processes</a:t>
            </a:r>
            <a:endParaRPr lang="en-GB" dirty="0"/>
          </a:p>
        </p:txBody>
      </p:sp>
      <p:sp>
        <p:nvSpPr>
          <p:cNvPr id="306" name="TextBox 305"/>
          <p:cNvSpPr txBox="1"/>
          <p:nvPr/>
        </p:nvSpPr>
        <p:spPr>
          <a:xfrm>
            <a:off x="3135311" y="13925550"/>
            <a:ext cx="895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Coastal Landforms </a:t>
            </a:r>
            <a:endParaRPr lang="en-GB" dirty="0"/>
          </a:p>
        </p:txBody>
      </p:sp>
      <p:sp>
        <p:nvSpPr>
          <p:cNvPr id="21" name="AutoShape 34" descr="Flood symbol - Free weather ic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AutoShape 36" descr="Flood symbol - Free weather ic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AutoShape 38" descr="Flood symbol - Free weather icon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40" descr="Flood symbol - Free weather icon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5" name="Picture 41" descr="C:\Users\ritchiet\Desktop\download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269" y="12452528"/>
            <a:ext cx="515938" cy="51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Symbol Of River Transparent PNG - 1100x1100 - Free Download on Nice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12626975"/>
            <a:ext cx="489155" cy="3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Book Symbol png download - 600*600 - Free Transparent River png ...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757" y="14225650"/>
            <a:ext cx="679237" cy="45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Coastline Marketing – Organic Marketing. Digital World.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581" y="12506368"/>
            <a:ext cx="596542" cy="56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" name="Picture 316"/>
          <p:cNvPicPr/>
          <p:nvPr/>
        </p:nvPicPr>
        <p:blipFill rotWithShape="1">
          <a:blip r:embed="rId25">
            <a:biLevel thresh="75000"/>
          </a:blip>
          <a:srcRect l="17450" r="7725" b="51274"/>
          <a:stretch/>
        </p:blipFill>
        <p:spPr>
          <a:xfrm>
            <a:off x="3461143" y="14303998"/>
            <a:ext cx="779687" cy="452646"/>
          </a:xfrm>
          <a:prstGeom prst="rect">
            <a:avLst/>
          </a:prstGeom>
        </p:spPr>
      </p:pic>
      <p:cxnSp>
        <p:nvCxnSpPr>
          <p:cNvPr id="320" name="Straight Connector 319">
            <a:extLst>
              <a:ext uri="{FF2B5EF4-FFF2-40B4-BE49-F238E27FC236}">
                <a16:creationId xmlns="" xmlns:a16="http://schemas.microsoft.com/office/drawing/2014/main" id="{BE36BB15-0BBC-4333-A429-E6D97DE33FAE}"/>
              </a:ext>
            </a:extLst>
          </p:cNvPr>
          <p:cNvCxnSpPr>
            <a:cxnSpLocks/>
          </p:cNvCxnSpPr>
          <p:nvPr/>
        </p:nvCxnSpPr>
        <p:spPr>
          <a:xfrm flipH="1">
            <a:off x="5964362" y="13124718"/>
            <a:ext cx="0" cy="31591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/>
          <p:cNvSpPr txBox="1"/>
          <p:nvPr/>
        </p:nvSpPr>
        <p:spPr>
          <a:xfrm>
            <a:off x="4329919" y="13106232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Migration</a:t>
            </a:r>
            <a:endParaRPr lang="en-GB" dirty="0"/>
          </a:p>
        </p:txBody>
      </p:sp>
      <p:sp>
        <p:nvSpPr>
          <p:cNvPr id="322" name="TextBox 321"/>
          <p:cNvSpPr txBox="1"/>
          <p:nvPr/>
        </p:nvSpPr>
        <p:spPr>
          <a:xfrm>
            <a:off x="4576580" y="13994140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Megacities</a:t>
            </a:r>
            <a:endParaRPr lang="en-GB" dirty="0"/>
          </a:p>
        </p:txBody>
      </p:sp>
      <p:sp>
        <p:nvSpPr>
          <p:cNvPr id="323" name="TextBox 322"/>
          <p:cNvSpPr txBox="1"/>
          <p:nvPr/>
        </p:nvSpPr>
        <p:spPr>
          <a:xfrm>
            <a:off x="5169230" y="13112416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London</a:t>
            </a:r>
            <a:endParaRPr lang="en-GB" dirty="0"/>
          </a:p>
        </p:txBody>
      </p:sp>
      <p:sp>
        <p:nvSpPr>
          <p:cNvPr id="324" name="TextBox 323"/>
          <p:cNvSpPr txBox="1"/>
          <p:nvPr/>
        </p:nvSpPr>
        <p:spPr>
          <a:xfrm>
            <a:off x="5514975" y="13995470"/>
            <a:ext cx="895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Sustainable Cities</a:t>
            </a:r>
            <a:endParaRPr lang="en-GB" dirty="0"/>
          </a:p>
        </p:txBody>
      </p:sp>
      <p:sp>
        <p:nvSpPr>
          <p:cNvPr id="325" name="TextBox 324"/>
          <p:cNvSpPr txBox="1"/>
          <p:nvPr/>
        </p:nvSpPr>
        <p:spPr>
          <a:xfrm>
            <a:off x="5928657" y="13126895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Slums</a:t>
            </a:r>
            <a:endParaRPr lang="en-GB" dirty="0"/>
          </a:p>
        </p:txBody>
      </p:sp>
      <p:pic>
        <p:nvPicPr>
          <p:cNvPr id="1073" name="Picture 49" descr="Migration Drawing Symbol Transparent &amp; PNG Clipart Free Download ...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669" y="12524560"/>
            <a:ext cx="600076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London United Kingdom city symbol Royalty Free Vector Image"/>
          <p:cNvPicPr>
            <a:picLocks noChangeAspect="1" noChangeArrowheads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2" t="1958" r="17200" b="38761"/>
          <a:stretch/>
        </p:blipFill>
        <p:spPr bwMode="auto">
          <a:xfrm>
            <a:off x="4929719" y="12512853"/>
            <a:ext cx="831177" cy="58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Urban Symbol Stock Illustrations – 170,678 Urban Symbol Stock ..."/>
          <p:cNvPicPr>
            <a:picLocks noChangeAspect="1" noChangeArrowheads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29922" r="16958" b="29813"/>
          <a:stretch/>
        </p:blipFill>
        <p:spPr bwMode="auto">
          <a:xfrm>
            <a:off x="5420758" y="14363524"/>
            <a:ext cx="728512" cy="45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Line Icon Of Poll Symbol. Rating, Population, Statistics. Rating ..."/>
          <p:cNvPicPr>
            <a:picLocks noChangeAspect="1" noChangeArrowheads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2" t="24494" r="25080" b="21305"/>
          <a:stretch/>
        </p:blipFill>
        <p:spPr bwMode="auto">
          <a:xfrm>
            <a:off x="4491707" y="14316446"/>
            <a:ext cx="446220" cy="48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Slum Icons - Download Free Vector Icons | Noun Project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643" y="12590267"/>
            <a:ext cx="552151" cy="55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1" name="TextBox 330"/>
          <p:cNvSpPr txBox="1"/>
          <p:nvPr/>
        </p:nvSpPr>
        <p:spPr>
          <a:xfrm>
            <a:off x="6665622" y="13961178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Biomes</a:t>
            </a:r>
            <a:endParaRPr lang="en-GB" sz="1100" dirty="0"/>
          </a:p>
        </p:txBody>
      </p:sp>
      <p:sp>
        <p:nvSpPr>
          <p:cNvPr id="333" name="TextBox 332"/>
          <p:cNvSpPr txBox="1"/>
          <p:nvPr/>
        </p:nvSpPr>
        <p:spPr>
          <a:xfrm>
            <a:off x="6704694" y="13127459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Ecosystems</a:t>
            </a:r>
            <a:endParaRPr lang="en-GB" sz="1100" dirty="0"/>
          </a:p>
        </p:txBody>
      </p:sp>
      <p:sp>
        <p:nvSpPr>
          <p:cNvPr id="334" name="TextBox 333"/>
          <p:cNvSpPr txBox="1"/>
          <p:nvPr/>
        </p:nvSpPr>
        <p:spPr>
          <a:xfrm>
            <a:off x="7357134" y="13961178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Rainforests</a:t>
            </a:r>
            <a:endParaRPr lang="en-GB" sz="1100" dirty="0"/>
          </a:p>
        </p:txBody>
      </p:sp>
      <p:sp>
        <p:nvSpPr>
          <p:cNvPr id="336" name="TextBox 335"/>
          <p:cNvSpPr txBox="1"/>
          <p:nvPr/>
        </p:nvSpPr>
        <p:spPr>
          <a:xfrm>
            <a:off x="7508888" y="13133939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Weather</a:t>
            </a:r>
            <a:endParaRPr lang="en-GB" sz="1100" dirty="0"/>
          </a:p>
        </p:txBody>
      </p:sp>
      <p:sp>
        <p:nvSpPr>
          <p:cNvPr id="337" name="TextBox 336"/>
          <p:cNvSpPr txBox="1"/>
          <p:nvPr/>
        </p:nvSpPr>
        <p:spPr>
          <a:xfrm rot="19130338">
            <a:off x="8172880" y="13666350"/>
            <a:ext cx="9873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Microclimates</a:t>
            </a:r>
            <a:endParaRPr lang="en-GB" sz="1100" dirty="0"/>
          </a:p>
        </p:txBody>
      </p:sp>
      <p:pic>
        <p:nvPicPr>
          <p:cNvPr id="1085" name="Picture 61" descr="Ecosystem Icons - Download Free Vector Icons | Noun Project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056" y="12485216"/>
            <a:ext cx="579437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Gypworld.com – A Global initiative to understand gypsum ecosystem ..."/>
          <p:cNvPicPr>
            <a:picLocks noChangeAspect="1" noChangeArrowheads="1"/>
          </p:cNvPicPr>
          <p:nvPr/>
        </p:nvPicPr>
        <p:blipFill>
          <a:blip r:embed="rId3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005" y="14261414"/>
            <a:ext cx="568047" cy="56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What Does Rainforest Alliance Certified™ Mean? | Rainforest Alliance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13" y="14256487"/>
            <a:ext cx="593549" cy="59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/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266" y="12590267"/>
            <a:ext cx="690165" cy="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1" name="Picture 67"/>
          <p:cNvPicPr>
            <a:picLocks noChangeAspect="1" noChangeArrowheads="1"/>
          </p:cNvPicPr>
          <p:nvPr/>
        </p:nvPicPr>
        <p:blipFill rotWithShape="1"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1" r="8670"/>
          <a:stretch/>
        </p:blipFill>
        <p:spPr bwMode="auto">
          <a:xfrm>
            <a:off x="8330090" y="14152868"/>
            <a:ext cx="363060" cy="60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2" name="TextBox 341"/>
          <p:cNvSpPr txBox="1"/>
          <p:nvPr/>
        </p:nvSpPr>
        <p:spPr>
          <a:xfrm rot="3134633">
            <a:off x="7764976" y="11915062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Geology</a:t>
            </a:r>
            <a:endParaRPr lang="en-GB" sz="1100" dirty="0"/>
          </a:p>
        </p:txBody>
      </p:sp>
      <p:sp>
        <p:nvSpPr>
          <p:cNvPr id="343" name="TextBox 342"/>
          <p:cNvSpPr txBox="1"/>
          <p:nvPr/>
        </p:nvSpPr>
        <p:spPr>
          <a:xfrm>
            <a:off x="8980684" y="11999256"/>
            <a:ext cx="8954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Plate Tectonics</a:t>
            </a:r>
            <a:endParaRPr lang="en-GB" sz="1100" dirty="0"/>
          </a:p>
        </p:txBody>
      </p:sp>
      <p:sp>
        <p:nvSpPr>
          <p:cNvPr id="344" name="TextBox 343"/>
          <p:cNvSpPr txBox="1"/>
          <p:nvPr/>
        </p:nvSpPr>
        <p:spPr>
          <a:xfrm>
            <a:off x="7197379" y="10839688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Tsunamis</a:t>
            </a:r>
            <a:endParaRPr lang="en-GB" sz="1100" dirty="0"/>
          </a:p>
        </p:txBody>
      </p:sp>
      <p:sp>
        <p:nvSpPr>
          <p:cNvPr id="345" name="TextBox 344"/>
          <p:cNvSpPr txBox="1"/>
          <p:nvPr/>
        </p:nvSpPr>
        <p:spPr>
          <a:xfrm>
            <a:off x="6938450" y="11677720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Volcanoes</a:t>
            </a:r>
            <a:endParaRPr lang="en-GB" sz="1100" dirty="0"/>
          </a:p>
        </p:txBody>
      </p:sp>
      <p:sp>
        <p:nvSpPr>
          <p:cNvPr id="346" name="TextBox 345"/>
          <p:cNvSpPr txBox="1"/>
          <p:nvPr/>
        </p:nvSpPr>
        <p:spPr>
          <a:xfrm>
            <a:off x="8458493" y="11119334"/>
            <a:ext cx="8954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Earthquakes</a:t>
            </a:r>
            <a:endParaRPr lang="en-GB" sz="1100" dirty="0"/>
          </a:p>
        </p:txBody>
      </p:sp>
      <p:pic>
        <p:nvPicPr>
          <p:cNvPr id="1092" name="Picture 68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199" y="12076875"/>
            <a:ext cx="558409" cy="48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AutoShape 72" descr="Erupting Volcano Free Icon - Volcano Symbol On Map - Free ...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74" descr="Erupting Volcano Free Icon - Volcano Symbol On Map - Free ...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00" name="Picture 76" descr="Erupting Volcano Free Icon - Volcano Symbol On Map - Free ...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07" y="11905241"/>
            <a:ext cx="678824" cy="46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Earthquake clipart symbol, Earthquake symbol Transparent FREE for ...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2" y="10607364"/>
            <a:ext cx="547106" cy="38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3" name="Picture 79"/>
          <p:cNvPicPr>
            <a:picLocks noChangeAspect="1" noChangeArrowheads="1"/>
          </p:cNvPicPr>
          <p:nvPr/>
        </p:nvPicPr>
        <p:blipFill>
          <a:blip r:embed="rId41">
            <a:extLst>
              <a:ext uri="{BEBA8EAE-BF5A-486C-A8C5-ECC9F3942E4B}">
                <a14:imgProps xmlns:a14="http://schemas.microsoft.com/office/drawing/2010/main">
                  <a14:imgLayer r:embed="rId42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03642">
            <a:off x="9126172" y="11434518"/>
            <a:ext cx="389527" cy="54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4" name="Picture 80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414" y="10433842"/>
            <a:ext cx="496034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6" name="TextBox 355"/>
          <p:cNvSpPr txBox="1"/>
          <p:nvPr/>
        </p:nvSpPr>
        <p:spPr>
          <a:xfrm>
            <a:off x="5901755" y="11656007"/>
            <a:ext cx="10778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Measuring Development </a:t>
            </a:r>
            <a:endParaRPr lang="en-GB" sz="1100" dirty="0"/>
          </a:p>
        </p:txBody>
      </p:sp>
      <p:sp>
        <p:nvSpPr>
          <p:cNvPr id="357" name="TextBox 356"/>
          <p:cNvSpPr txBox="1"/>
          <p:nvPr/>
        </p:nvSpPr>
        <p:spPr>
          <a:xfrm>
            <a:off x="5759255" y="10838265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Aid in Zambia</a:t>
            </a:r>
            <a:endParaRPr lang="en-GB" sz="1100" dirty="0"/>
          </a:p>
        </p:txBody>
      </p:sp>
      <p:sp>
        <p:nvSpPr>
          <p:cNvPr id="358" name="TextBox 357"/>
          <p:cNvSpPr txBox="1"/>
          <p:nvPr/>
        </p:nvSpPr>
        <p:spPr>
          <a:xfrm>
            <a:off x="4631246" y="10834906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Apple (TNC)</a:t>
            </a:r>
            <a:endParaRPr lang="en-GB" sz="1100" dirty="0"/>
          </a:p>
        </p:txBody>
      </p:sp>
      <p:sp>
        <p:nvSpPr>
          <p:cNvPr id="360" name="TextBox 359"/>
          <p:cNvSpPr txBox="1"/>
          <p:nvPr/>
        </p:nvSpPr>
        <p:spPr>
          <a:xfrm>
            <a:off x="5066591" y="11699823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Industry</a:t>
            </a:r>
            <a:endParaRPr lang="en-GB" sz="1100" dirty="0"/>
          </a:p>
        </p:txBody>
      </p:sp>
      <p:sp>
        <p:nvSpPr>
          <p:cNvPr id="362" name="TextBox 361"/>
          <p:cNvSpPr txBox="1"/>
          <p:nvPr/>
        </p:nvSpPr>
        <p:spPr>
          <a:xfrm>
            <a:off x="3977767" y="11677720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Sustainability</a:t>
            </a:r>
            <a:endParaRPr lang="en-GB" sz="1100" dirty="0"/>
          </a:p>
        </p:txBody>
      </p:sp>
      <p:sp>
        <p:nvSpPr>
          <p:cNvPr id="363" name="TextBox 362"/>
          <p:cNvSpPr txBox="1"/>
          <p:nvPr/>
        </p:nvSpPr>
        <p:spPr>
          <a:xfrm>
            <a:off x="3450969" y="10842890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Fairtrade</a:t>
            </a:r>
            <a:endParaRPr lang="en-GB" sz="1100" dirty="0"/>
          </a:p>
        </p:txBody>
      </p:sp>
      <p:cxnSp>
        <p:nvCxnSpPr>
          <p:cNvPr id="365" name="Straight Connector 364">
            <a:extLst>
              <a:ext uri="{FF2B5EF4-FFF2-40B4-BE49-F238E27FC236}">
                <a16:creationId xmlns="" xmlns:a16="http://schemas.microsoft.com/office/drawing/2014/main" id="{C259B983-7DF8-46A0-8E46-1DB4B029989B}"/>
              </a:ext>
            </a:extLst>
          </p:cNvPr>
          <p:cNvCxnSpPr>
            <a:cxnSpLocks/>
          </p:cNvCxnSpPr>
          <p:nvPr/>
        </p:nvCxnSpPr>
        <p:spPr>
          <a:xfrm flipV="1">
            <a:off x="2867513" y="11631863"/>
            <a:ext cx="0" cy="322262"/>
          </a:xfrm>
          <a:prstGeom prst="line">
            <a:avLst/>
          </a:prstGeom>
          <a:ln w="19050">
            <a:solidFill>
              <a:srgbClr val="FFFF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/>
          <p:cNvSpPr txBox="1"/>
          <p:nvPr/>
        </p:nvSpPr>
        <p:spPr>
          <a:xfrm>
            <a:off x="2834757" y="11675565"/>
            <a:ext cx="11665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Trading Trainers Game</a:t>
            </a:r>
            <a:endParaRPr lang="en-GB" sz="1100" dirty="0"/>
          </a:p>
        </p:txBody>
      </p:sp>
      <p:pic>
        <p:nvPicPr>
          <p:cNvPr id="1106" name="Picture 82" descr="Did the Millennium Development Goals make things better ..."/>
          <p:cNvPicPr>
            <a:picLocks noChangeAspect="1" noChangeArrowheads="1"/>
          </p:cNvPicPr>
          <p:nvPr/>
        </p:nvPicPr>
        <p:blipFill>
          <a:blip r:embed="rId44" cstate="print">
            <a:extLst>
              <a:ext uri="{BEBA8EAE-BF5A-486C-A8C5-ECC9F3942E4B}">
                <a14:imgProps xmlns:a14="http://schemas.microsoft.com/office/drawing/2010/main">
                  <a14:imgLayer r:embed="rId4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363" y="12027571"/>
            <a:ext cx="753938" cy="45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7" name="Picture 83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31" y="11932350"/>
            <a:ext cx="579404" cy="60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9" name="Picture 85" descr="Kerala cleric to doctors: Don't use 'un-Islamic' Red Cross symbol ..."/>
          <p:cNvPicPr>
            <a:picLocks noChangeAspect="1" noChangeArrowheads="1"/>
          </p:cNvPicPr>
          <p:nvPr/>
        </p:nvPicPr>
        <p:blipFill>
          <a:blip r:embed="rId4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5836957" y="10387794"/>
            <a:ext cx="603731" cy="45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1" name="Picture 87" descr="How to type Apple logo  on iPhone, Mac, Apple TV, Windows &amp; more"/>
          <p:cNvPicPr>
            <a:picLocks noChangeAspect="1" noChangeArrowheads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706" y="10291362"/>
            <a:ext cx="482987" cy="563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5" name="Picture 91" descr="Fairtrade logo and symbol, meaning, history, PNG"/>
          <p:cNvPicPr>
            <a:picLocks noChangeAspect="1" noChangeArrowheads="1"/>
          </p:cNvPicPr>
          <p:nvPr/>
        </p:nvPicPr>
        <p:blipFill>
          <a:blip r:embed="rId49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790" y="10364044"/>
            <a:ext cx="638854" cy="53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7" name="Picture 93" descr="Sustainability Symbol, PNG, 1244x1229px, Sustainability, Artwork ...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24" y="11929757"/>
            <a:ext cx="529225" cy="522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8" name="Picture 94"/>
          <p:cNvPicPr>
            <a:picLocks noChangeAspect="1" noChangeArrowheads="1"/>
          </p:cNvPicPr>
          <p:nvPr/>
        </p:nvPicPr>
        <p:blipFill>
          <a:blip r:embed="rId51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530" y="12022803"/>
            <a:ext cx="830845" cy="40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2" name="TextBox 381"/>
          <p:cNvSpPr txBox="1"/>
          <p:nvPr/>
        </p:nvSpPr>
        <p:spPr>
          <a:xfrm>
            <a:off x="1512337" y="11686423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Geography</a:t>
            </a:r>
            <a:endParaRPr lang="en-GB" sz="1100" dirty="0"/>
          </a:p>
        </p:txBody>
      </p:sp>
      <p:sp>
        <p:nvSpPr>
          <p:cNvPr id="383" name="TextBox 382"/>
          <p:cNvSpPr txBox="1"/>
          <p:nvPr/>
        </p:nvSpPr>
        <p:spPr>
          <a:xfrm>
            <a:off x="2128405" y="10711643"/>
            <a:ext cx="12248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Ageing </a:t>
            </a:r>
          </a:p>
          <a:p>
            <a:r>
              <a:rPr lang="en-GB" sz="1100" dirty="0" smtClean="0"/>
              <a:t>Population</a:t>
            </a:r>
            <a:endParaRPr lang="en-GB" sz="1100" dirty="0"/>
          </a:p>
        </p:txBody>
      </p:sp>
      <p:sp>
        <p:nvSpPr>
          <p:cNvPr id="384" name="TextBox 383"/>
          <p:cNvSpPr txBox="1"/>
          <p:nvPr/>
        </p:nvSpPr>
        <p:spPr>
          <a:xfrm>
            <a:off x="552015" y="11350953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Employment </a:t>
            </a:r>
            <a:endParaRPr lang="en-GB" sz="1100" dirty="0"/>
          </a:p>
        </p:txBody>
      </p:sp>
      <p:sp>
        <p:nvSpPr>
          <p:cNvPr id="386" name="TextBox 385"/>
          <p:cNvSpPr txBox="1"/>
          <p:nvPr/>
        </p:nvSpPr>
        <p:spPr>
          <a:xfrm>
            <a:off x="347072" y="10647749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Economic </a:t>
            </a:r>
          </a:p>
          <a:p>
            <a:r>
              <a:rPr lang="en-GB" sz="1100" dirty="0" smtClean="0"/>
              <a:t>Hubs</a:t>
            </a:r>
            <a:endParaRPr lang="en-GB" sz="1100" dirty="0"/>
          </a:p>
        </p:txBody>
      </p:sp>
      <p:sp>
        <p:nvSpPr>
          <p:cNvPr id="387" name="TextBox 386"/>
          <p:cNvSpPr txBox="1"/>
          <p:nvPr/>
        </p:nvSpPr>
        <p:spPr>
          <a:xfrm>
            <a:off x="81409" y="9677841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Global Conflict</a:t>
            </a:r>
            <a:endParaRPr lang="en-GB" sz="1100" dirty="0"/>
          </a:p>
        </p:txBody>
      </p:sp>
      <p:sp>
        <p:nvSpPr>
          <p:cNvPr id="389" name="TextBox 388"/>
          <p:cNvSpPr txBox="1"/>
          <p:nvPr/>
        </p:nvSpPr>
        <p:spPr>
          <a:xfrm>
            <a:off x="1634145" y="10029752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Culture</a:t>
            </a:r>
            <a:endParaRPr lang="en-GB" sz="1100" dirty="0"/>
          </a:p>
        </p:txBody>
      </p:sp>
      <p:sp>
        <p:nvSpPr>
          <p:cNvPr id="390" name="TextBox 389"/>
          <p:cNvSpPr txBox="1"/>
          <p:nvPr/>
        </p:nvSpPr>
        <p:spPr>
          <a:xfrm>
            <a:off x="920180" y="8913284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Media</a:t>
            </a:r>
            <a:endParaRPr lang="en-GB" sz="1100" dirty="0"/>
          </a:p>
        </p:txBody>
      </p:sp>
      <p:pic>
        <p:nvPicPr>
          <p:cNvPr id="1120" name="Picture 96" descr="UK MAP VINYL STICKER WALL ART ANY COLOUR FREE WHITE MARKER DOTS ...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308" y="11911663"/>
            <a:ext cx="371259" cy="65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2" name="Picture 98" descr="Symbol Employment Labor, PNG, 1600x1600px, Symbol, Black, Black ..."/>
          <p:cNvPicPr>
            <a:picLocks noChangeAspect="1" noChangeArrowheads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17" y="11672499"/>
            <a:ext cx="649951" cy="64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4" name="Picture 100" descr="Running Out of Time - Ideas Matter"/>
          <p:cNvPicPr>
            <a:picLocks noChangeAspect="1" noChangeArrowheads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83" y="10353485"/>
            <a:ext cx="515643" cy="55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5" name="Picture 101"/>
          <p:cNvPicPr>
            <a:picLocks noChangeAspect="1" noChangeArrowheads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07" y="10160556"/>
            <a:ext cx="409517" cy="51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" name="Picture 102"/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7" y="9164638"/>
            <a:ext cx="777831" cy="55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" name="Picture 104" descr="Symbols Television PNG Transparent Background, Free Download ..."/>
          <p:cNvPicPr>
            <a:picLocks noChangeAspect="1" noChangeArrowheads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73" y="8195234"/>
            <a:ext cx="718050" cy="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2" name="Picture 108" descr="Racial Equality Symbol &amp; Free Racial Equality Symbol.png ..."/>
          <p:cNvPicPr>
            <a:picLocks noChangeAspect="1" noChangeArrowheads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896" y="10252179"/>
            <a:ext cx="517683" cy="51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0" name="TextBox 399"/>
          <p:cNvSpPr txBox="1"/>
          <p:nvPr/>
        </p:nvSpPr>
        <p:spPr>
          <a:xfrm rot="3288433">
            <a:off x="2593399" y="8489460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Plat</a:t>
            </a:r>
          </a:p>
          <a:p>
            <a:r>
              <a:rPr lang="en-GB" sz="1100" dirty="0" smtClean="0"/>
              <a:t> Boundaries</a:t>
            </a:r>
            <a:endParaRPr lang="en-GB" sz="1100" dirty="0"/>
          </a:p>
        </p:txBody>
      </p:sp>
      <p:sp>
        <p:nvSpPr>
          <p:cNvPr id="401" name="TextBox 400"/>
          <p:cNvSpPr txBox="1"/>
          <p:nvPr/>
        </p:nvSpPr>
        <p:spPr>
          <a:xfrm>
            <a:off x="2789080" y="9694360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Nepal Earthquake</a:t>
            </a:r>
          </a:p>
        </p:txBody>
      </p:sp>
      <p:sp>
        <p:nvSpPr>
          <p:cNvPr id="404" name="TextBox 403"/>
          <p:cNvSpPr txBox="1"/>
          <p:nvPr/>
        </p:nvSpPr>
        <p:spPr>
          <a:xfrm rot="3016027">
            <a:off x="3164618" y="8472295"/>
            <a:ext cx="13035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Global </a:t>
            </a:r>
          </a:p>
          <a:p>
            <a:r>
              <a:rPr lang="en-GB" sz="1100" dirty="0" smtClean="0"/>
              <a:t>Circulation </a:t>
            </a:r>
          </a:p>
          <a:p>
            <a:r>
              <a:rPr lang="en-GB" sz="1100" dirty="0" smtClean="0"/>
              <a:t>System </a:t>
            </a:r>
          </a:p>
        </p:txBody>
      </p:sp>
      <p:sp>
        <p:nvSpPr>
          <p:cNvPr id="405" name="TextBox 404"/>
          <p:cNvSpPr txBox="1"/>
          <p:nvPr/>
        </p:nvSpPr>
        <p:spPr>
          <a:xfrm>
            <a:off x="4225706" y="8726815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Typhoon Haiyan </a:t>
            </a:r>
          </a:p>
        </p:txBody>
      </p:sp>
      <p:sp>
        <p:nvSpPr>
          <p:cNvPr id="409" name="TextBox 408"/>
          <p:cNvSpPr txBox="1"/>
          <p:nvPr/>
        </p:nvSpPr>
        <p:spPr>
          <a:xfrm>
            <a:off x="4286197" y="9624609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Drought</a:t>
            </a:r>
          </a:p>
        </p:txBody>
      </p:sp>
      <p:sp>
        <p:nvSpPr>
          <p:cNvPr id="412" name="TextBox 411"/>
          <p:cNvSpPr txBox="1"/>
          <p:nvPr/>
        </p:nvSpPr>
        <p:spPr>
          <a:xfrm>
            <a:off x="3685096" y="9634741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El Nino</a:t>
            </a:r>
          </a:p>
        </p:txBody>
      </p:sp>
      <p:pic>
        <p:nvPicPr>
          <p:cNvPr id="1134" name="Picture 110" descr="Eye Symbol png download - 981*814 - Free Transparent Typhoon png ..."/>
          <p:cNvPicPr>
            <a:picLocks noChangeAspect="1" noChangeArrowheads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643" y="8203819"/>
            <a:ext cx="573632" cy="4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" name="Picture 112" descr="How does the global circulation system create climatic zones ..."/>
          <p:cNvPicPr>
            <a:picLocks noChangeAspect="1" noChangeArrowheads="1"/>
          </p:cNvPicPr>
          <p:nvPr/>
        </p:nvPicPr>
        <p:blipFill>
          <a:blip r:embed="rId60" cstate="print">
            <a:extLst>
              <a:ext uri="{BEBA8EAE-BF5A-486C-A8C5-ECC9F3942E4B}">
                <a14:imgProps xmlns:a14="http://schemas.microsoft.com/office/drawing/2010/main">
                  <a14:imgLayer r:embed="rId6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589" y="8089791"/>
            <a:ext cx="607221" cy="64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8" name="Picture 114" descr="El niño - Free weather icons"/>
          <p:cNvPicPr>
            <a:picLocks noChangeAspect="1" noChangeArrowheads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064" y="9933461"/>
            <a:ext cx="451198" cy="45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0" name="Picture 116" descr="Earthquake Icons - Download Free Vector Icons | Noun Project"/>
          <p:cNvPicPr>
            <a:picLocks noChangeAspect="1" noChangeArrowheads="1"/>
          </p:cNvPicPr>
          <p:nvPr/>
        </p:nvPicPr>
        <p:blipFill>
          <a:blip r:embed="rId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51" y="9963539"/>
            <a:ext cx="562667" cy="56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1" name="Picture 117"/>
          <p:cNvPicPr>
            <a:picLocks noChangeAspect="1" noChangeArrowheads="1"/>
          </p:cNvPicPr>
          <p:nvPr/>
        </p:nvPicPr>
        <p:blipFill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787" y="8061659"/>
            <a:ext cx="796194" cy="47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3" name="Picture 119" descr="Drought Icons - Download Free Vector Icons | Noun Project"/>
          <p:cNvPicPr>
            <a:picLocks noChangeAspect="1" noChangeArrowheads="1"/>
          </p:cNvPicPr>
          <p:nvPr/>
        </p:nvPicPr>
        <p:blipFill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365" y="9666863"/>
            <a:ext cx="625589" cy="62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4" name="TextBox 413"/>
          <p:cNvSpPr txBox="1"/>
          <p:nvPr/>
        </p:nvSpPr>
        <p:spPr>
          <a:xfrm>
            <a:off x="6011496" y="861932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Impacts on Development </a:t>
            </a:r>
          </a:p>
        </p:txBody>
      </p:sp>
      <p:sp>
        <p:nvSpPr>
          <p:cNvPr id="416" name="TextBox 415"/>
          <p:cNvSpPr txBox="1"/>
          <p:nvPr/>
        </p:nvSpPr>
        <p:spPr>
          <a:xfrm>
            <a:off x="6542427" y="9603580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Trade &amp; Debt</a:t>
            </a:r>
          </a:p>
        </p:txBody>
      </p:sp>
      <p:sp>
        <p:nvSpPr>
          <p:cNvPr id="417" name="TextBox 416"/>
          <p:cNvSpPr txBox="1"/>
          <p:nvPr/>
        </p:nvSpPr>
        <p:spPr>
          <a:xfrm>
            <a:off x="7005478" y="8631543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Zambia’s Development </a:t>
            </a:r>
          </a:p>
        </p:txBody>
      </p:sp>
      <p:sp>
        <p:nvSpPr>
          <p:cNvPr id="419" name="TextBox 418"/>
          <p:cNvSpPr txBox="1"/>
          <p:nvPr/>
        </p:nvSpPr>
        <p:spPr>
          <a:xfrm rot="19150357">
            <a:off x="7999783" y="9245829"/>
            <a:ext cx="13064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Millennium Development</a:t>
            </a:r>
          </a:p>
          <a:p>
            <a:r>
              <a:rPr lang="en-GB" sz="1100" dirty="0" smtClean="0"/>
              <a:t> Goals</a:t>
            </a:r>
          </a:p>
        </p:txBody>
      </p:sp>
      <p:sp>
        <p:nvSpPr>
          <p:cNvPr id="420" name="TextBox 419"/>
          <p:cNvSpPr txBox="1"/>
          <p:nvPr/>
        </p:nvSpPr>
        <p:spPr>
          <a:xfrm>
            <a:off x="7528634" y="8375425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Water Aid</a:t>
            </a:r>
          </a:p>
        </p:txBody>
      </p:sp>
      <p:sp>
        <p:nvSpPr>
          <p:cNvPr id="422" name="TextBox 421"/>
          <p:cNvSpPr txBox="1"/>
          <p:nvPr/>
        </p:nvSpPr>
        <p:spPr>
          <a:xfrm rot="5400000">
            <a:off x="8613900" y="828441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/>
              <a:t>Development </a:t>
            </a:r>
          </a:p>
          <a:p>
            <a:pPr algn="ctr"/>
            <a:r>
              <a:rPr lang="en-GB" sz="1100" dirty="0" smtClean="0"/>
              <a:t>Strategies</a:t>
            </a:r>
          </a:p>
        </p:txBody>
      </p:sp>
      <p:pic>
        <p:nvPicPr>
          <p:cNvPr id="1144" name="Picture 120"/>
          <p:cNvPicPr>
            <a:picLocks noChangeAspect="1" noChangeArrowheads="1"/>
          </p:cNvPicPr>
          <p:nvPr/>
        </p:nvPicPr>
        <p:blipFill rotWithShape="1">
          <a:blip r:embed="rId6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1"/>
          <a:stretch/>
        </p:blipFill>
        <p:spPr bwMode="auto">
          <a:xfrm>
            <a:off x="7351431" y="8155738"/>
            <a:ext cx="264243" cy="398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5" name="Picture 121"/>
          <p:cNvPicPr>
            <a:picLocks noChangeAspect="1" noChangeArrowheads="1"/>
          </p:cNvPicPr>
          <p:nvPr/>
        </p:nvPicPr>
        <p:blipFill>
          <a:blip r:embed="rId67" cstate="print">
            <a:extLst>
              <a:ext uri="{BEBA8EAE-BF5A-486C-A8C5-ECC9F3942E4B}">
                <a14:imgProps xmlns:a14="http://schemas.microsoft.com/office/drawing/2010/main">
                  <a14:imgLayer r:embed="rId6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816" y="8280427"/>
            <a:ext cx="558840" cy="3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6" name="Picture 122"/>
          <p:cNvPicPr>
            <a:picLocks noChangeAspect="1" noChangeArrowheads="1"/>
          </p:cNvPicPr>
          <p:nvPr/>
        </p:nvPicPr>
        <p:blipFill>
          <a:blip r:embed="rId69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931" y="8195234"/>
            <a:ext cx="440560" cy="47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7" name="Picture 123"/>
          <p:cNvPicPr>
            <a:picLocks noChangeAspect="1" noChangeArrowheads="1"/>
          </p:cNvPicPr>
          <p:nvPr/>
        </p:nvPicPr>
        <p:blipFill>
          <a:blip r:embed="rId7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60" y="9878402"/>
            <a:ext cx="617578" cy="445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" name="Picture 82" descr="Did the Millennium Development Goals make things better ..."/>
          <p:cNvPicPr>
            <a:picLocks noChangeAspect="1" noChangeArrowheads="1"/>
          </p:cNvPicPr>
          <p:nvPr/>
        </p:nvPicPr>
        <p:blipFill>
          <a:blip r:embed="rId44" cstate="print">
            <a:extLst>
              <a:ext uri="{BEBA8EAE-BF5A-486C-A8C5-ECC9F3942E4B}">
                <a14:imgProps xmlns:a14="http://schemas.microsoft.com/office/drawing/2010/main">
                  <a14:imgLayer r:embed="rId4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30" y="9935431"/>
            <a:ext cx="753938" cy="45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9" name="Picture 125" descr="File:Dam icon.svg - Wikimedia Commons"/>
          <p:cNvPicPr>
            <a:picLocks noChangeAspect="1" noChangeArrowheads="1"/>
          </p:cNvPicPr>
          <p:nvPr/>
        </p:nvPicPr>
        <p:blipFill>
          <a:blip r:embed="rId7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003" y="8863358"/>
            <a:ext cx="602560" cy="60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9" name="Straight Connector 428">
            <a:extLst>
              <a:ext uri="{FF2B5EF4-FFF2-40B4-BE49-F238E27FC236}">
                <a16:creationId xmlns="" xmlns:a16="http://schemas.microsoft.com/office/drawing/2014/main" id="{D915286D-0165-41F5-8EF2-B04848958D93}"/>
              </a:ext>
            </a:extLst>
          </p:cNvPr>
          <p:cNvCxnSpPr>
            <a:cxnSpLocks/>
          </p:cNvCxnSpPr>
          <p:nvPr/>
        </p:nvCxnSpPr>
        <p:spPr>
          <a:xfrm flipH="1">
            <a:off x="7514880" y="6505160"/>
            <a:ext cx="20638" cy="328425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="" xmlns:a16="http://schemas.microsoft.com/office/drawing/2014/main" id="{5B5AA583-521C-498C-957D-C04F239D809E}"/>
              </a:ext>
            </a:extLst>
          </p:cNvPr>
          <p:cNvCxnSpPr>
            <a:cxnSpLocks/>
          </p:cNvCxnSpPr>
          <p:nvPr/>
        </p:nvCxnSpPr>
        <p:spPr>
          <a:xfrm flipV="1">
            <a:off x="6939456" y="7410723"/>
            <a:ext cx="0" cy="313040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="" xmlns:a16="http://schemas.microsoft.com/office/drawing/2014/main" id="{D915286D-0165-41F5-8EF2-B04848958D93}"/>
              </a:ext>
            </a:extLst>
          </p:cNvPr>
          <p:cNvCxnSpPr>
            <a:cxnSpLocks/>
          </p:cNvCxnSpPr>
          <p:nvPr/>
        </p:nvCxnSpPr>
        <p:spPr>
          <a:xfrm flipH="1">
            <a:off x="8457304" y="6979443"/>
            <a:ext cx="210705" cy="239713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="" xmlns:a16="http://schemas.microsoft.com/office/drawing/2014/main" id="{07789BA4-5900-484C-AC3F-38695F8D88E2}"/>
              </a:ext>
            </a:extLst>
          </p:cNvPr>
          <p:cNvCxnSpPr>
            <a:cxnSpLocks/>
          </p:cNvCxnSpPr>
          <p:nvPr/>
        </p:nvCxnSpPr>
        <p:spPr>
          <a:xfrm>
            <a:off x="6182815" y="6517741"/>
            <a:ext cx="0" cy="303262"/>
          </a:xfrm>
          <a:prstGeom prst="line">
            <a:avLst/>
          </a:prstGeom>
          <a:ln w="19050">
            <a:solidFill>
              <a:srgbClr val="00FF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8" name="TextBox 437"/>
          <p:cNvSpPr txBox="1"/>
          <p:nvPr/>
        </p:nvSpPr>
        <p:spPr>
          <a:xfrm>
            <a:off x="7191936" y="7818698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Urbanisation</a:t>
            </a:r>
          </a:p>
        </p:txBody>
      </p:sp>
      <p:sp>
        <p:nvSpPr>
          <p:cNvPr id="439" name="TextBox 438"/>
          <p:cNvSpPr txBox="1"/>
          <p:nvPr/>
        </p:nvSpPr>
        <p:spPr>
          <a:xfrm>
            <a:off x="8342029" y="657429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World vs Megacities</a:t>
            </a:r>
          </a:p>
        </p:txBody>
      </p:sp>
      <p:sp>
        <p:nvSpPr>
          <p:cNvPr id="440" name="TextBox 439"/>
          <p:cNvSpPr txBox="1"/>
          <p:nvPr/>
        </p:nvSpPr>
        <p:spPr>
          <a:xfrm>
            <a:off x="5992073" y="7392123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Urban Trends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6676218" y="6367896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London’s Challenges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5276716" y="636948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Mexico City’s Challenges</a:t>
            </a:r>
          </a:p>
        </p:txBody>
      </p:sp>
      <p:pic>
        <p:nvPicPr>
          <p:cNvPr id="1150" name="Picture 126"/>
          <p:cNvPicPr>
            <a:picLocks noChangeAspect="1" noChangeArrowheads="1"/>
          </p:cNvPicPr>
          <p:nvPr/>
        </p:nvPicPr>
        <p:blipFill>
          <a:blip r:embed="rId72" cstate="print">
            <a:extLst>
              <a:ext uri="{BEBA8EAE-BF5A-486C-A8C5-ECC9F3942E4B}">
                <a14:imgProps xmlns:a14="http://schemas.microsoft.com/office/drawing/2010/main">
                  <a14:imgLayer r:embed="rId7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844" y="7517037"/>
            <a:ext cx="398246" cy="364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AutoShape 128" descr="File:Suburb Silhouette.svg - Wikimedia Commons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AutoShape 130" descr="File:Suburb Silhouette.svg - Wikimedia Commons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55" name="Picture 131"/>
          <p:cNvPicPr>
            <a:picLocks noChangeAspect="1" noChangeArrowheads="1"/>
          </p:cNvPicPr>
          <p:nvPr/>
        </p:nvPicPr>
        <p:blipFill>
          <a:blip r:embed="rId7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427" y="7653491"/>
            <a:ext cx="551661" cy="48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7" name="Picture 133" descr="Silhouette of city and earth illustration, Colosseum Landmark ..."/>
          <p:cNvPicPr>
            <a:picLocks noChangeAspect="1" noChangeArrowheads="1"/>
          </p:cNvPicPr>
          <p:nvPr/>
        </p:nvPicPr>
        <p:blipFill rotWithShape="1">
          <a:blip r:embed="rId7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7" t="4284" r="18361" b="3981"/>
          <a:stretch/>
        </p:blipFill>
        <p:spPr bwMode="auto">
          <a:xfrm>
            <a:off x="8878468" y="6947186"/>
            <a:ext cx="664460" cy="64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8" name="Picture 134"/>
          <p:cNvPicPr>
            <a:picLocks noChangeAspect="1" noChangeArrowheads="1"/>
          </p:cNvPicPr>
          <p:nvPr/>
        </p:nvPicPr>
        <p:blipFill rotWithShape="1">
          <a:blip r:embed="rId7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"/>
          <a:stretch/>
        </p:blipFill>
        <p:spPr bwMode="auto">
          <a:xfrm>
            <a:off x="7589147" y="6187228"/>
            <a:ext cx="548378" cy="52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0" name="Picture 136" descr="Mexico City, Mexico Vector Line Icon Stock Vector - Illustration ..."/>
          <p:cNvPicPr>
            <a:picLocks noChangeAspect="1" noChangeArrowheads="1"/>
          </p:cNvPicPr>
          <p:nvPr/>
        </p:nvPicPr>
        <p:blipFill rotWithShape="1">
          <a:blip r:embed="rId77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7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45" t="4565" r="5473" b="14273"/>
          <a:stretch/>
        </p:blipFill>
        <p:spPr bwMode="auto">
          <a:xfrm>
            <a:off x="6125369" y="5930042"/>
            <a:ext cx="596336" cy="575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4" name="TextBox 453"/>
          <p:cNvSpPr txBox="1"/>
          <p:nvPr/>
        </p:nvSpPr>
        <p:spPr>
          <a:xfrm>
            <a:off x="4726362" y="7458732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</a:t>
            </a:r>
          </a:p>
          <a:p>
            <a:r>
              <a:rPr lang="en-GB" sz="1100" dirty="0" smtClean="0"/>
              <a:t>Landscapes</a:t>
            </a:r>
          </a:p>
        </p:txBody>
      </p:sp>
      <p:sp>
        <p:nvSpPr>
          <p:cNvPr id="457" name="TextBox 456"/>
          <p:cNvSpPr txBox="1"/>
          <p:nvPr/>
        </p:nvSpPr>
        <p:spPr>
          <a:xfrm>
            <a:off x="4610577" y="6391582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River </a:t>
            </a:r>
          </a:p>
          <a:p>
            <a:r>
              <a:rPr lang="en-GB" sz="1100" dirty="0" smtClean="0"/>
              <a:t>Processes</a:t>
            </a:r>
          </a:p>
        </p:txBody>
      </p:sp>
      <p:sp>
        <p:nvSpPr>
          <p:cNvPr id="458" name="TextBox 457"/>
          <p:cNvSpPr txBox="1"/>
          <p:nvPr/>
        </p:nvSpPr>
        <p:spPr>
          <a:xfrm>
            <a:off x="4180276" y="7442622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River </a:t>
            </a:r>
          </a:p>
          <a:p>
            <a:r>
              <a:rPr lang="en-GB" sz="1100" dirty="0" smtClean="0"/>
              <a:t>Arun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3850130" y="6380619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Coastal Landscapes 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3168994" y="7428870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Littlehampton West beach</a:t>
            </a:r>
          </a:p>
        </p:txBody>
      </p:sp>
      <p:sp>
        <p:nvSpPr>
          <p:cNvPr id="465" name="TextBox 464"/>
          <p:cNvSpPr txBox="1"/>
          <p:nvPr/>
        </p:nvSpPr>
        <p:spPr>
          <a:xfrm>
            <a:off x="2921881" y="6391582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Physical Fieldwork</a:t>
            </a:r>
          </a:p>
        </p:txBody>
      </p:sp>
      <p:sp>
        <p:nvSpPr>
          <p:cNvPr id="60" name="AutoShape 138" descr="7.1.3 Geography - Ordnance Survey Map Symbols Flashcards | Quizlet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63" name="Picture 139"/>
          <p:cNvPicPr>
            <a:picLocks noChangeAspect="1" noChangeArrowheads="1"/>
          </p:cNvPicPr>
          <p:nvPr/>
        </p:nvPicPr>
        <p:blipFill>
          <a:blip r:embed="rId79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157" y="7829331"/>
            <a:ext cx="565770" cy="31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5" name="Picture 141" descr="Arun District Council Logo Vector (.SVG) Free Download"/>
          <p:cNvPicPr>
            <a:picLocks noChangeAspect="1" noChangeArrowheads="1"/>
          </p:cNvPicPr>
          <p:nvPr/>
        </p:nvPicPr>
        <p:blipFill>
          <a:blip r:embed="rId80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314" y="7859757"/>
            <a:ext cx="536348" cy="37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/>
          <p:cNvPicPr>
            <a:picLocks noChangeAspect="1" noChangeArrowheads="1"/>
          </p:cNvPicPr>
          <p:nvPr/>
        </p:nvPicPr>
        <p:blipFill>
          <a:blip r:embed="rId8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483" y="7617216"/>
            <a:ext cx="541195" cy="513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6" name="Picture 43" descr="Symbol Of River Transparent PNG - 1100x1100 - Free Download on Nice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195" y="6119443"/>
            <a:ext cx="489155" cy="32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8" name="Picture 47" descr="Coastline Marketing – Organic Marketing. Digital World.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052" y="5847328"/>
            <a:ext cx="596542" cy="56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Emerald Fieldwork | Market Research London"/>
          <p:cNvPicPr>
            <a:picLocks noChangeAspect="1" noChangeArrowheads="1"/>
          </p:cNvPicPr>
          <p:nvPr/>
        </p:nvPicPr>
        <p:blipFill>
          <a:blip r:embed="rId8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832" y="5917441"/>
            <a:ext cx="609411" cy="60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4" name="TextBox 363"/>
          <p:cNvSpPr txBox="1"/>
          <p:nvPr/>
        </p:nvSpPr>
        <p:spPr>
          <a:xfrm>
            <a:off x="753492" y="7292876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Demand Vs Supply</a:t>
            </a:r>
          </a:p>
        </p:txBody>
      </p:sp>
      <p:sp>
        <p:nvSpPr>
          <p:cNvPr id="368" name="TextBox 367"/>
          <p:cNvSpPr txBox="1"/>
          <p:nvPr/>
        </p:nvSpPr>
        <p:spPr>
          <a:xfrm>
            <a:off x="220642" y="6562894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Food Security</a:t>
            </a:r>
          </a:p>
        </p:txBody>
      </p:sp>
      <p:sp>
        <p:nvSpPr>
          <p:cNvPr id="369" name="TextBox 368"/>
          <p:cNvSpPr txBox="1"/>
          <p:nvPr/>
        </p:nvSpPr>
        <p:spPr>
          <a:xfrm>
            <a:off x="1679575" y="5546820"/>
            <a:ext cx="81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Malthus &amp; Bosrup</a:t>
            </a:r>
          </a:p>
        </p:txBody>
      </p:sp>
      <p:sp>
        <p:nvSpPr>
          <p:cNvPr id="370" name="TextBox 369"/>
          <p:cNvSpPr txBox="1"/>
          <p:nvPr/>
        </p:nvSpPr>
        <p:spPr>
          <a:xfrm>
            <a:off x="411629" y="5251740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Tanzania</a:t>
            </a:r>
          </a:p>
        </p:txBody>
      </p:sp>
      <p:sp>
        <p:nvSpPr>
          <p:cNvPr id="371" name="TextBox 370"/>
          <p:cNvSpPr txBox="1"/>
          <p:nvPr/>
        </p:nvSpPr>
        <p:spPr>
          <a:xfrm>
            <a:off x="1989138" y="5200650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Goat Aid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1279075" y="423620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National Food Security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075" y="7658065"/>
            <a:ext cx="529383" cy="505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4" descr="Food Symbol Restaurant transparent PNG - StickPNG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34" y="6861969"/>
            <a:ext cx="616746" cy="37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85" cstate="print">
            <a:extLst>
              <a:ext uri="{BEBA8EAE-BF5A-486C-A8C5-ECC9F3942E4B}">
                <a14:imgProps xmlns:a14="http://schemas.microsoft.com/office/drawing/2010/main">
                  <a14:imgLayer r:embed="rId8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07" y="5581915"/>
            <a:ext cx="570317" cy="37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903" y="5936389"/>
            <a:ext cx="615659" cy="49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3" name="Picture 32" descr="Goat logo icon symbol design Royalty Free Vector Image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7" t="27214" r="31817" b="35571"/>
          <a:stretch/>
        </p:blipFill>
        <p:spPr bwMode="auto">
          <a:xfrm>
            <a:off x="2513735" y="5388060"/>
            <a:ext cx="426417" cy="45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88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8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13" y="4156423"/>
            <a:ext cx="580107" cy="769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5" name="TextBox 374"/>
          <p:cNvSpPr txBox="1"/>
          <p:nvPr/>
        </p:nvSpPr>
        <p:spPr>
          <a:xfrm>
            <a:off x="2358594" y="3992458"/>
            <a:ext cx="11007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Natural </a:t>
            </a:r>
          </a:p>
          <a:p>
            <a:r>
              <a:rPr lang="en-GB" sz="1100" dirty="0" smtClean="0"/>
              <a:t>Climate </a:t>
            </a:r>
          </a:p>
          <a:p>
            <a:r>
              <a:rPr lang="en-GB" sz="1100" dirty="0" smtClean="0"/>
              <a:t>Change</a:t>
            </a:r>
          </a:p>
        </p:txBody>
      </p:sp>
      <p:sp>
        <p:nvSpPr>
          <p:cNvPr id="376" name="TextBox 375"/>
          <p:cNvSpPr txBox="1"/>
          <p:nvPr/>
        </p:nvSpPr>
        <p:spPr>
          <a:xfrm>
            <a:off x="2891436" y="5221832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Human </a:t>
            </a:r>
          </a:p>
          <a:p>
            <a:r>
              <a:rPr lang="en-GB" sz="1100" dirty="0" smtClean="0"/>
              <a:t>Climate Change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3285424" y="4177689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Global </a:t>
            </a:r>
          </a:p>
          <a:p>
            <a:r>
              <a:rPr lang="en-GB" sz="1100" dirty="0"/>
              <a:t>I</a:t>
            </a:r>
            <a:r>
              <a:rPr lang="en-GB" sz="1100" dirty="0" smtClean="0"/>
              <a:t>mpacts</a:t>
            </a:r>
          </a:p>
        </p:txBody>
      </p:sp>
      <p:sp>
        <p:nvSpPr>
          <p:cNvPr id="385" name="TextBox 384"/>
          <p:cNvSpPr txBox="1"/>
          <p:nvPr/>
        </p:nvSpPr>
        <p:spPr>
          <a:xfrm>
            <a:off x="3699649" y="5191157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Impacts </a:t>
            </a:r>
          </a:p>
        </p:txBody>
      </p:sp>
      <p:sp>
        <p:nvSpPr>
          <p:cNvPr id="391" name="TextBox 390"/>
          <p:cNvSpPr txBox="1"/>
          <p:nvPr/>
        </p:nvSpPr>
        <p:spPr>
          <a:xfrm>
            <a:off x="4129626" y="418364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Environmental Impacts</a:t>
            </a:r>
          </a:p>
        </p:txBody>
      </p:sp>
      <p:sp>
        <p:nvSpPr>
          <p:cNvPr id="392" name="TextBox 391"/>
          <p:cNvSpPr txBox="1"/>
          <p:nvPr/>
        </p:nvSpPr>
        <p:spPr>
          <a:xfrm>
            <a:off x="4595030" y="517773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Responses to Climate Change </a:t>
            </a:r>
          </a:p>
        </p:txBody>
      </p:sp>
      <p:sp>
        <p:nvSpPr>
          <p:cNvPr id="393" name="TextBox 392"/>
          <p:cNvSpPr txBox="1"/>
          <p:nvPr/>
        </p:nvSpPr>
        <p:spPr>
          <a:xfrm>
            <a:off x="5439209" y="4172368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Wine Industry</a:t>
            </a:r>
          </a:p>
        </p:txBody>
      </p:sp>
      <p:cxnSp>
        <p:nvCxnSpPr>
          <p:cNvPr id="395" name="Straight Connector 394">
            <a:extLst>
              <a:ext uri="{FF2B5EF4-FFF2-40B4-BE49-F238E27FC236}">
                <a16:creationId xmlns="" xmlns:a16="http://schemas.microsoft.com/office/drawing/2014/main" id="{B89206E2-2E14-499E-964D-BE58356362E3}"/>
              </a:ext>
            </a:extLst>
          </p:cNvPr>
          <p:cNvCxnSpPr>
            <a:cxnSpLocks/>
          </p:cNvCxnSpPr>
          <p:nvPr/>
        </p:nvCxnSpPr>
        <p:spPr>
          <a:xfrm flipV="1">
            <a:off x="7680348" y="5122509"/>
            <a:ext cx="0" cy="3905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TextBox 401"/>
          <p:cNvSpPr txBox="1"/>
          <p:nvPr/>
        </p:nvSpPr>
        <p:spPr>
          <a:xfrm>
            <a:off x="6718301" y="5167101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UK in the 21</a:t>
            </a:r>
            <a:r>
              <a:rPr lang="en-GB" sz="1100" baseline="30000" dirty="0" smtClean="0"/>
              <a:t>st</a:t>
            </a:r>
            <a:r>
              <a:rPr lang="en-GB" sz="1100" dirty="0" smtClean="0"/>
              <a:t> Century </a:t>
            </a:r>
          </a:p>
        </p:txBody>
      </p:sp>
      <p:sp>
        <p:nvSpPr>
          <p:cNvPr id="403" name="TextBox 402"/>
          <p:cNvSpPr txBox="1"/>
          <p:nvPr/>
        </p:nvSpPr>
        <p:spPr>
          <a:xfrm>
            <a:off x="6996540" y="4173010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Distinctive Landscapes </a:t>
            </a:r>
          </a:p>
        </p:txBody>
      </p:sp>
      <p:sp>
        <p:nvSpPr>
          <p:cNvPr id="407" name="TextBox 406"/>
          <p:cNvSpPr txBox="1"/>
          <p:nvPr/>
        </p:nvSpPr>
        <p:spPr>
          <a:xfrm>
            <a:off x="7637816" y="5177734"/>
            <a:ext cx="11007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Fieldwork </a:t>
            </a:r>
          </a:p>
          <a:p>
            <a:r>
              <a:rPr lang="en-GB" sz="1100" dirty="0" smtClean="0"/>
              <a:t>Skills </a:t>
            </a:r>
          </a:p>
        </p:txBody>
      </p:sp>
      <p:sp>
        <p:nvSpPr>
          <p:cNvPr id="408" name="TextBox 407"/>
          <p:cNvSpPr txBox="1"/>
          <p:nvPr/>
        </p:nvSpPr>
        <p:spPr>
          <a:xfrm rot="19234939">
            <a:off x="8091426" y="3959901"/>
            <a:ext cx="110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Final Exams  </a:t>
            </a:r>
          </a:p>
        </p:txBody>
      </p:sp>
      <p:pic>
        <p:nvPicPr>
          <p:cNvPr id="3" name="Picture 2" descr="Emerald Fieldwork | Market Research London"/>
          <p:cNvPicPr>
            <a:picLocks noChangeAspect="1" noChangeArrowheads="1"/>
          </p:cNvPicPr>
          <p:nvPr/>
        </p:nvPicPr>
        <p:blipFill>
          <a:blip r:embed="rId8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371" y="5362650"/>
            <a:ext cx="545631" cy="54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" name="Picture 96" descr="UK MAP VINYL STICKER WALL ART ANY COLOUR FREE WHITE MARKER DOTS ...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526" y="5249306"/>
            <a:ext cx="371259" cy="655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ountains Clipart Icon - Mountain Symbol, HD Png Download ..."/>
          <p:cNvPicPr>
            <a:picLocks noChangeAspect="1" noChangeArrowheads="1"/>
          </p:cNvPicPr>
          <p:nvPr/>
        </p:nvPicPr>
        <p:blipFill>
          <a:blip r:embed="rId9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817" y="3843707"/>
            <a:ext cx="533250" cy="3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Exam, examination, quiz, taking test, testing icon"/>
          <p:cNvPicPr>
            <a:picLocks noChangeAspect="1" noChangeArrowheads="1"/>
          </p:cNvPicPr>
          <p:nvPr/>
        </p:nvPicPr>
        <p:blipFill>
          <a:blip r:embed="rId9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850" y="3784613"/>
            <a:ext cx="424974" cy="424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564" y="3792232"/>
            <a:ext cx="262147" cy="529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Allsigns International Ltd - Danger To The Environment (Symbol) Label"/>
          <p:cNvPicPr>
            <a:picLocks noChangeAspect="1" noChangeArrowheads="1"/>
          </p:cNvPicPr>
          <p:nvPr/>
        </p:nvPicPr>
        <p:blipFill>
          <a:blip r:embed="rId9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463" y="3759338"/>
            <a:ext cx="555487" cy="55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Global warming Climate change Symbol Computer Icons, symbol PNG ..."/>
          <p:cNvPicPr>
            <a:picLocks noChangeAspect="1" noChangeArrowheads="1"/>
          </p:cNvPicPr>
          <p:nvPr/>
        </p:nvPicPr>
        <p:blipFill>
          <a:blip r:embed="rId9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537" y="3709240"/>
            <a:ext cx="511053" cy="51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Fire, forest, wildfire icon"/>
          <p:cNvPicPr>
            <a:picLocks noChangeAspect="1" noChangeArrowheads="1"/>
          </p:cNvPicPr>
          <p:nvPr/>
        </p:nvPicPr>
        <p:blipFill>
          <a:blip r:embed="rId9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722" y="5546820"/>
            <a:ext cx="494107" cy="49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9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955" y="5574309"/>
            <a:ext cx="397704" cy="5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8" descr="Melting Icons - Download Free Vector Icons | Noun Project"/>
          <p:cNvPicPr>
            <a:picLocks noChangeAspect="1" noChangeArrowheads="1"/>
          </p:cNvPicPr>
          <p:nvPr/>
        </p:nvPicPr>
        <p:blipFill>
          <a:blip r:embed="rId9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307" y="3701053"/>
            <a:ext cx="520928" cy="52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0" descr="Air Pollution Icons - Download Free Vector Icons | Noun Project"/>
          <p:cNvPicPr>
            <a:picLocks noChangeAspect="1" noChangeArrowheads="1"/>
          </p:cNvPicPr>
          <p:nvPr/>
        </p:nvPicPr>
        <p:blipFill>
          <a:blip r:embed="rId9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294" y="5581915"/>
            <a:ext cx="620998" cy="62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1" name="Straight Connector 410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2292238" y="2044222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2623509" y="2047248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1" name="TextBox 420"/>
          <p:cNvSpPr txBox="1"/>
          <p:nvPr/>
        </p:nvSpPr>
        <p:spPr>
          <a:xfrm rot="18469195">
            <a:off x="1409772" y="2539758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Location</a:t>
            </a:r>
            <a:endParaRPr lang="en-GB" sz="1100" dirty="0" smtClean="0"/>
          </a:p>
        </p:txBody>
      </p:sp>
      <p:sp>
        <p:nvSpPr>
          <p:cNvPr id="426" name="TextBox 425"/>
          <p:cNvSpPr txBox="1"/>
          <p:nvPr/>
        </p:nvSpPr>
        <p:spPr>
          <a:xfrm rot="18469195">
            <a:off x="1523572" y="2598061"/>
            <a:ext cx="10298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Cartographic</a:t>
            </a:r>
            <a:endParaRPr lang="en-GB" sz="1100" dirty="0" smtClean="0"/>
          </a:p>
        </p:txBody>
      </p:sp>
      <p:sp>
        <p:nvSpPr>
          <p:cNvPr id="432" name="TextBox 431"/>
          <p:cNvSpPr txBox="1"/>
          <p:nvPr/>
        </p:nvSpPr>
        <p:spPr>
          <a:xfrm rot="18469195">
            <a:off x="2008194" y="2555367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smtClean="0"/>
              <a:t>Inference </a:t>
            </a:r>
            <a:endParaRPr lang="en-GB" sz="1100" dirty="0" smtClean="0"/>
          </a:p>
        </p:txBody>
      </p:sp>
      <p:cxnSp>
        <p:nvCxnSpPr>
          <p:cNvPr id="433" name="Straight Connector 432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2935288" y="2057881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3254172" y="2072962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3583026" y="2075343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3889788" y="2085514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4215033" y="2085976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4551677" y="2085976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4883598" y="2085976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8" name="TextBox 447"/>
          <p:cNvSpPr txBox="1"/>
          <p:nvPr/>
        </p:nvSpPr>
        <p:spPr>
          <a:xfrm rot="18469195">
            <a:off x="2306857" y="2587428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Graphical</a:t>
            </a:r>
            <a:endParaRPr lang="en-GB" sz="1100" dirty="0" smtClean="0"/>
          </a:p>
        </p:txBody>
      </p:sp>
      <p:sp>
        <p:nvSpPr>
          <p:cNvPr id="449" name="TextBox 448"/>
          <p:cNvSpPr txBox="1"/>
          <p:nvPr/>
        </p:nvSpPr>
        <p:spPr>
          <a:xfrm rot="18469195">
            <a:off x="2661355" y="2582902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Evidence </a:t>
            </a:r>
            <a:endParaRPr lang="en-GB" sz="1100" dirty="0" smtClean="0"/>
          </a:p>
        </p:txBody>
      </p:sp>
      <p:sp>
        <p:nvSpPr>
          <p:cNvPr id="450" name="TextBox 449"/>
          <p:cNvSpPr txBox="1"/>
          <p:nvPr/>
        </p:nvSpPr>
        <p:spPr>
          <a:xfrm rot="18469195">
            <a:off x="2961988" y="2631381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Evaluative </a:t>
            </a:r>
            <a:endParaRPr lang="en-GB" sz="1100" dirty="0" smtClean="0"/>
          </a:p>
        </p:txBody>
      </p:sp>
      <p:sp>
        <p:nvSpPr>
          <p:cNvPr id="452" name="TextBox 451"/>
          <p:cNvSpPr txBox="1"/>
          <p:nvPr/>
        </p:nvSpPr>
        <p:spPr>
          <a:xfrm rot="18469195">
            <a:off x="3264037" y="2672933"/>
            <a:ext cx="7745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Analytical</a:t>
            </a:r>
            <a:endParaRPr lang="en-GB" sz="1100" dirty="0" smtClean="0"/>
          </a:p>
        </p:txBody>
      </p:sp>
      <p:sp>
        <p:nvSpPr>
          <p:cNvPr id="456" name="TextBox 455"/>
          <p:cNvSpPr txBox="1"/>
          <p:nvPr/>
        </p:nvSpPr>
        <p:spPr>
          <a:xfrm rot="18469195">
            <a:off x="3434800" y="2698720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Sustainability</a:t>
            </a:r>
            <a:endParaRPr lang="en-GB" sz="1100" dirty="0" smtClean="0"/>
          </a:p>
        </p:txBody>
      </p:sp>
      <p:sp>
        <p:nvSpPr>
          <p:cNvPr id="470" name="TextBox 469"/>
          <p:cNvSpPr txBox="1"/>
          <p:nvPr/>
        </p:nvSpPr>
        <p:spPr>
          <a:xfrm rot="18469195">
            <a:off x="3893889" y="2533029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Numerical </a:t>
            </a:r>
            <a:endParaRPr lang="en-GB" sz="1100" dirty="0" smtClean="0"/>
          </a:p>
        </p:txBody>
      </p:sp>
      <p:sp>
        <p:nvSpPr>
          <p:cNvPr id="471" name="TextBox 470"/>
          <p:cNvSpPr txBox="1"/>
          <p:nvPr/>
        </p:nvSpPr>
        <p:spPr>
          <a:xfrm rot="18469195">
            <a:off x="4227937" y="2561636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Fieldwork</a:t>
            </a:r>
            <a:endParaRPr lang="en-GB" sz="1100" dirty="0" smtClean="0"/>
          </a:p>
        </p:txBody>
      </p:sp>
      <p:cxnSp>
        <p:nvCxnSpPr>
          <p:cNvPr id="472" name="Straight Connector 471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5229225" y="2069824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5585556" y="2084333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5928657" y="2088209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Straight Connector 476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6272427" y="2088209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6611887" y="2088209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6962701" y="2077938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7315920" y="2074714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" name="Straight Connector 484">
            <a:extLst>
              <a:ext uri="{FF2B5EF4-FFF2-40B4-BE49-F238E27FC236}">
                <a16:creationId xmlns="" xmlns:a16="http://schemas.microsoft.com/office/drawing/2014/main" id="{ACE3F4A3-12D4-436E-8191-4AECC3CF8256}"/>
              </a:ext>
            </a:extLst>
          </p:cNvPr>
          <p:cNvCxnSpPr>
            <a:cxnSpLocks/>
          </p:cNvCxnSpPr>
          <p:nvPr/>
        </p:nvCxnSpPr>
        <p:spPr>
          <a:xfrm flipH="1" flipV="1">
            <a:off x="7630571" y="2077938"/>
            <a:ext cx="0" cy="40163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6" name="TextBox 485"/>
          <p:cNvSpPr txBox="1"/>
          <p:nvPr/>
        </p:nvSpPr>
        <p:spPr>
          <a:xfrm rot="18469195">
            <a:off x="4862954" y="2410794"/>
            <a:ext cx="6981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GIS</a:t>
            </a:r>
            <a:endParaRPr lang="en-GB" sz="1100" dirty="0" smtClean="0"/>
          </a:p>
        </p:txBody>
      </p:sp>
      <p:sp>
        <p:nvSpPr>
          <p:cNvPr id="487" name="TextBox 486"/>
          <p:cNvSpPr txBox="1"/>
          <p:nvPr/>
        </p:nvSpPr>
        <p:spPr>
          <a:xfrm rot="18469195">
            <a:off x="4837566" y="2701130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Investigatory</a:t>
            </a:r>
            <a:endParaRPr lang="en-GB" sz="1100" dirty="0" smtClean="0"/>
          </a:p>
        </p:txBody>
      </p:sp>
      <p:sp>
        <p:nvSpPr>
          <p:cNvPr id="488" name="TextBox 487"/>
          <p:cNvSpPr txBox="1"/>
          <p:nvPr/>
        </p:nvSpPr>
        <p:spPr>
          <a:xfrm rot="18469195">
            <a:off x="5287600" y="2551654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Statistical </a:t>
            </a:r>
            <a:endParaRPr lang="en-GB" sz="1100" dirty="0" smtClean="0"/>
          </a:p>
        </p:txBody>
      </p:sp>
      <p:sp>
        <p:nvSpPr>
          <p:cNvPr id="491" name="TextBox 490"/>
          <p:cNvSpPr txBox="1"/>
          <p:nvPr/>
        </p:nvSpPr>
        <p:spPr>
          <a:xfrm rot="18469195">
            <a:off x="6528168" y="2770458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Argumentative </a:t>
            </a:r>
            <a:endParaRPr lang="en-GB" sz="1100" dirty="0" smtClean="0"/>
          </a:p>
        </p:txBody>
      </p:sp>
      <p:sp>
        <p:nvSpPr>
          <p:cNvPr id="493" name="TextBox 492"/>
          <p:cNvSpPr txBox="1"/>
          <p:nvPr/>
        </p:nvSpPr>
        <p:spPr>
          <a:xfrm rot="18469195">
            <a:off x="5658995" y="2864990"/>
            <a:ext cx="1216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Data presentation</a:t>
            </a:r>
            <a:endParaRPr lang="en-GB" sz="1100" dirty="0" smtClean="0"/>
          </a:p>
        </p:txBody>
      </p:sp>
      <p:sp>
        <p:nvSpPr>
          <p:cNvPr id="494" name="TextBox 493"/>
          <p:cNvSpPr txBox="1"/>
          <p:nvPr/>
        </p:nvSpPr>
        <p:spPr>
          <a:xfrm rot="18469195">
            <a:off x="5403839" y="2752424"/>
            <a:ext cx="114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Data processing</a:t>
            </a:r>
            <a:endParaRPr lang="en-GB" sz="1100" dirty="0" smtClean="0"/>
          </a:p>
        </p:txBody>
      </p:sp>
      <p:sp>
        <p:nvSpPr>
          <p:cNvPr id="495" name="TextBox 494"/>
          <p:cNvSpPr txBox="1"/>
          <p:nvPr/>
        </p:nvSpPr>
        <p:spPr>
          <a:xfrm rot="18469195">
            <a:off x="6295904" y="2607977"/>
            <a:ext cx="1056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Conclusive </a:t>
            </a:r>
            <a:endParaRPr lang="en-GB" sz="1100" dirty="0" smtClean="0"/>
          </a:p>
        </p:txBody>
      </p:sp>
      <p:sp>
        <p:nvSpPr>
          <p:cNvPr id="496" name="TextBox 495"/>
          <p:cNvSpPr txBox="1"/>
          <p:nvPr/>
        </p:nvSpPr>
        <p:spPr>
          <a:xfrm rot="18469195">
            <a:off x="6661407" y="2868595"/>
            <a:ext cx="13751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Revision techniques</a:t>
            </a:r>
            <a:endParaRPr lang="en-GB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14701</TotalTime>
  <Words>261</Words>
  <Application>Microsoft Office PowerPoint</Application>
  <PresentationFormat>Custom</PresentationFormat>
  <Paragraphs>162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Nawaz</dc:creator>
  <cp:lastModifiedBy>Tom Ritchie</cp:lastModifiedBy>
  <cp:revision>424</cp:revision>
  <cp:lastPrinted>2018-09-02T17:44:52Z</cp:lastPrinted>
  <dcterms:created xsi:type="dcterms:W3CDTF">2018-02-08T08:28:53Z</dcterms:created>
  <dcterms:modified xsi:type="dcterms:W3CDTF">2020-07-10T11:55:01Z</dcterms:modified>
</cp:coreProperties>
</file>